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4"/>
  </p:notesMasterIdLst>
  <p:handoutMasterIdLst>
    <p:handoutMasterId r:id="rId25"/>
  </p:handoutMasterIdLst>
  <p:sldIdLst>
    <p:sldId id="312" r:id="rId5"/>
    <p:sldId id="323" r:id="rId6"/>
    <p:sldId id="304" r:id="rId7"/>
    <p:sldId id="325" r:id="rId8"/>
    <p:sldId id="281" r:id="rId9"/>
    <p:sldId id="324" r:id="rId10"/>
    <p:sldId id="326" r:id="rId11"/>
    <p:sldId id="327" r:id="rId12"/>
    <p:sldId id="328" r:id="rId13"/>
    <p:sldId id="330" r:id="rId14"/>
    <p:sldId id="331" r:id="rId15"/>
    <p:sldId id="332" r:id="rId16"/>
    <p:sldId id="333" r:id="rId17"/>
    <p:sldId id="329" r:id="rId18"/>
    <p:sldId id="282" r:id="rId19"/>
    <p:sldId id="334" r:id="rId20"/>
    <p:sldId id="335" r:id="rId21"/>
    <p:sldId id="314" r:id="rId22"/>
    <p:sldId id="297"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5388" autoAdjust="0"/>
  </p:normalViewPr>
  <p:slideViewPr>
    <p:cSldViewPr snapToGrid="0" snapToObjects="1">
      <p:cViewPr>
        <p:scale>
          <a:sx n="93" d="100"/>
          <a:sy n="93" d="100"/>
        </p:scale>
        <p:origin x="139" y="86"/>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In today’s presentation, we will be discussing the problem of effectively checking health vitals such as heart rate and temperature of patients. We will also explain some approaches we came up with in order to solve the problem. </a:t>
            </a:r>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healthcare field is undergoing one of the most remarkable technological evolutions in monitoring vitals. Traditionally, if you need to have your vitals, such as heart rate, temperature, blood pressure, and others checked, you will have to take a day off and spend the better part of the day at the hospital. These measurements are taken using specialized equipment and interpreted by a healthcare professional. </a:t>
            </a:r>
          </a:p>
          <a:p>
            <a:pPr marL="0" marR="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earlier years, body temperature was checked either by feeling the forehead or neck with the back of the hand to check for fever or by placing a mercury thermometer under the tongue, or armpit. The heart rate, on the other hand, was monitored by either using fingers to feel the pulse on the wrist, checking the pulse on the neck (carotid artery), or listening to the heartbeat using a stethoscope. Although these methods were helpful, they were time-consuming i.e. they required more time compared to digital tools, they were less accurate, and they could not track vitals over time.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These and many others are reasons why technology has advanced. The impact of health vital monitoring evolution has empowered patients to at least gain basic insights into their health, encourage them to be aware of possible indicators of future distress, and also adopt healthier lifestyles.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Tree>
    <p:extLst>
      <p:ext uri="{BB962C8B-B14F-4D97-AF65-F5344CB8AC3E}">
        <p14:creationId xmlns:p14="http://schemas.microsoft.com/office/powerpoint/2010/main" val="82406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veyetals.com/2023/11/the-evolution-of-vitals-monitoring/"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80283-E28E-A1EC-D9E6-4439B5C87A91}"/>
              </a:ext>
            </a:extLst>
          </p:cNvPr>
          <p:cNvSpPr>
            <a:spLocks noGrp="1"/>
          </p:cNvSpPr>
          <p:nvPr>
            <p:ph type="ctrTitle"/>
          </p:nvPr>
        </p:nvSpPr>
        <p:spPr/>
        <p:txBody>
          <a:bodyPr/>
          <a:lstStyle/>
          <a:p>
            <a:r>
              <a:rPr lang="en-US" b="0" dirty="0"/>
              <a:t>MICROPROCESSORS GROUP 20 PROJECT WORK</a:t>
            </a:r>
            <a:br>
              <a:rPr lang="en-US" b="0" dirty="0"/>
            </a:br>
            <a:r>
              <a:rPr lang="en-US" sz="2000" b="0" dirty="0"/>
              <a:t>HEART RATE AND TEMPERATURE MONITORING SYSTEM</a:t>
            </a:r>
            <a:endParaRPr lang="en-US" b="0" dirty="0"/>
          </a:p>
        </p:txBody>
      </p:sp>
    </p:spTree>
    <p:custDataLst>
      <p:tags r:id="rId1"/>
    </p:custDataLst>
    <p:extLst>
      <p:ext uri="{BB962C8B-B14F-4D97-AF65-F5344CB8AC3E}">
        <p14:creationId xmlns:p14="http://schemas.microsoft.com/office/powerpoint/2010/main" val="220243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7B1B-0307-C6A1-4755-F475237AD358}"/>
              </a:ext>
            </a:extLst>
          </p:cNvPr>
          <p:cNvSpPr>
            <a:spLocks noGrp="1"/>
          </p:cNvSpPr>
          <p:nvPr>
            <p:ph type="title"/>
          </p:nvPr>
        </p:nvSpPr>
        <p:spPr>
          <a:xfrm>
            <a:off x="3460565" y="1057274"/>
            <a:ext cx="8255185" cy="902155"/>
          </a:xfrm>
        </p:spPr>
        <p:txBody>
          <a:bodyPr/>
          <a:lstStyle/>
          <a:p>
            <a:r>
              <a:rPr lang="en-US" dirty="0"/>
              <a:t>Detailed overview of code</a:t>
            </a:r>
          </a:p>
        </p:txBody>
      </p:sp>
      <p:sp>
        <p:nvSpPr>
          <p:cNvPr id="3" name="Content Placeholder 2">
            <a:extLst>
              <a:ext uri="{FF2B5EF4-FFF2-40B4-BE49-F238E27FC236}">
                <a16:creationId xmlns:a16="http://schemas.microsoft.com/office/drawing/2014/main" id="{8852E9D4-34CF-307A-2008-EF7177ADD442}"/>
              </a:ext>
            </a:extLst>
          </p:cNvPr>
          <p:cNvSpPr>
            <a:spLocks noGrp="1"/>
          </p:cNvSpPr>
          <p:nvPr>
            <p:ph sz="half" idx="2"/>
          </p:nvPr>
        </p:nvSpPr>
        <p:spPr/>
        <p:txBody>
          <a:bodyPr>
            <a:normAutofit fontScale="77500" lnSpcReduction="20000"/>
          </a:bodyPr>
          <a:lstStyle/>
          <a:p>
            <a:pPr marL="0" indent="0">
              <a:buNone/>
            </a:pPr>
            <a:r>
              <a:rPr lang="en-US" dirty="0"/>
              <a:t>void loop() {</a:t>
            </a:r>
          </a:p>
          <a:p>
            <a:pPr marL="0" indent="0">
              <a:buNone/>
            </a:pPr>
            <a:r>
              <a:rPr lang="en-US" dirty="0"/>
              <a:t>  // Read temperature sensor value and convert to degrees Celsius</a:t>
            </a:r>
          </a:p>
          <a:p>
            <a:pPr marL="0" indent="0">
              <a:buNone/>
            </a:pPr>
            <a:r>
              <a:rPr lang="en-US" dirty="0"/>
              <a:t>  temperature = </a:t>
            </a:r>
            <a:r>
              <a:rPr lang="en-US" dirty="0" err="1"/>
              <a:t>analogRead</a:t>
            </a:r>
            <a:r>
              <a:rPr lang="en-US" dirty="0"/>
              <a:t>(TEMP_PIN) * 0.48876;</a:t>
            </a:r>
          </a:p>
          <a:p>
            <a:pPr marL="0" indent="0">
              <a:buNone/>
            </a:pPr>
            <a:r>
              <a:rPr lang="en-US" dirty="0"/>
              <a:t>  </a:t>
            </a:r>
          </a:p>
          <a:p>
            <a:pPr marL="0" indent="0">
              <a:buNone/>
            </a:pPr>
            <a:r>
              <a:rPr lang="en-US" dirty="0"/>
              <a:t>  // Check if the button is pressed to start measurement</a:t>
            </a:r>
          </a:p>
          <a:p>
            <a:pPr marL="0" indent="0">
              <a:buNone/>
            </a:pPr>
            <a:r>
              <a:rPr lang="en-US" dirty="0"/>
              <a:t>  if (</a:t>
            </a:r>
            <a:r>
              <a:rPr lang="en-US" dirty="0" err="1"/>
              <a:t>digitalRead</a:t>
            </a:r>
            <a:r>
              <a:rPr lang="en-US" dirty="0"/>
              <a:t>(BUTTON_PIN) == LOW &amp;&amp; !measuring) {</a:t>
            </a:r>
          </a:p>
          <a:p>
            <a:pPr marL="0" indent="0">
              <a:buNone/>
            </a:pPr>
            <a:r>
              <a:rPr lang="en-US" dirty="0"/>
              <a:t>    delay(200); // Debounce delay</a:t>
            </a:r>
          </a:p>
          <a:p>
            <a:pPr marL="0" indent="0">
              <a:buNone/>
            </a:pPr>
            <a:r>
              <a:rPr lang="en-US" dirty="0"/>
              <a:t>    measuring = true;</a:t>
            </a:r>
          </a:p>
          <a:p>
            <a:pPr marL="0" indent="0">
              <a:buNone/>
            </a:pPr>
            <a:r>
              <a:rPr lang="en-US" dirty="0"/>
              <a:t>    </a:t>
            </a:r>
            <a:r>
              <a:rPr lang="en-US" dirty="0" err="1"/>
              <a:t>pulseCount</a:t>
            </a:r>
            <a:r>
              <a:rPr lang="en-US" dirty="0"/>
              <a:t> = </a:t>
            </a:r>
            <a:r>
              <a:rPr lang="en-US" dirty="0" err="1"/>
              <a:t>elapsedSec</a:t>
            </a:r>
            <a:r>
              <a:rPr lang="en-US" dirty="0"/>
              <a:t> = </a:t>
            </a:r>
            <a:r>
              <a:rPr lang="en-US" dirty="0" err="1"/>
              <a:t>dotStep</a:t>
            </a:r>
            <a:r>
              <a:rPr lang="en-US" dirty="0"/>
              <a:t> = 0; // Reset measurement variables</a:t>
            </a:r>
          </a:p>
          <a:p>
            <a:pPr marL="0" indent="0">
              <a:buNone/>
            </a:pPr>
            <a:r>
              <a:rPr lang="en-US" dirty="0"/>
              <a:t>    </a:t>
            </a:r>
            <a:r>
              <a:rPr lang="en-US" dirty="0" err="1"/>
              <a:t>lcd.clear</a:t>
            </a:r>
            <a:r>
              <a:rPr lang="en-US" dirty="0"/>
              <a:t>();</a:t>
            </a:r>
          </a:p>
          <a:p>
            <a:pPr marL="0" indent="0">
              <a:buNone/>
            </a:pPr>
            <a:r>
              <a:rPr lang="en-US" dirty="0"/>
              <a:t>    </a:t>
            </a:r>
            <a:r>
              <a:rPr lang="en-US" dirty="0" err="1"/>
              <a:t>lcd.print</a:t>
            </a:r>
            <a:r>
              <a:rPr lang="en-US" dirty="0"/>
              <a:t>("Measuring...");</a:t>
            </a:r>
          </a:p>
          <a:p>
            <a:pPr marL="0" indent="0">
              <a:buNone/>
            </a:pPr>
            <a:r>
              <a:rPr lang="en-US" dirty="0"/>
              <a:t>  }</a:t>
            </a:r>
          </a:p>
        </p:txBody>
      </p:sp>
      <p:sp>
        <p:nvSpPr>
          <p:cNvPr id="4" name="Slide Number Placeholder 3">
            <a:extLst>
              <a:ext uri="{FF2B5EF4-FFF2-40B4-BE49-F238E27FC236}">
                <a16:creationId xmlns:a16="http://schemas.microsoft.com/office/drawing/2014/main" id="{CF93168A-AF71-59A3-AA91-E09725C55834}"/>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32455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3A58-6058-41D2-96E6-888850B71F8C}"/>
              </a:ext>
            </a:extLst>
          </p:cNvPr>
          <p:cNvSpPr>
            <a:spLocks noGrp="1"/>
          </p:cNvSpPr>
          <p:nvPr>
            <p:ph type="title"/>
          </p:nvPr>
        </p:nvSpPr>
        <p:spPr>
          <a:xfrm>
            <a:off x="3460565" y="1057274"/>
            <a:ext cx="8255185" cy="902155"/>
          </a:xfrm>
        </p:spPr>
        <p:txBody>
          <a:bodyPr/>
          <a:lstStyle/>
          <a:p>
            <a:r>
              <a:rPr lang="en-US" dirty="0"/>
              <a:t>Detailed overview of code</a:t>
            </a:r>
          </a:p>
        </p:txBody>
      </p:sp>
      <p:sp>
        <p:nvSpPr>
          <p:cNvPr id="3" name="Content Placeholder 2">
            <a:extLst>
              <a:ext uri="{FF2B5EF4-FFF2-40B4-BE49-F238E27FC236}">
                <a16:creationId xmlns:a16="http://schemas.microsoft.com/office/drawing/2014/main" id="{E9129412-ADEB-91BD-9328-7350616B4EC8}"/>
              </a:ext>
            </a:extLst>
          </p:cNvPr>
          <p:cNvSpPr>
            <a:spLocks noGrp="1"/>
          </p:cNvSpPr>
          <p:nvPr>
            <p:ph sz="half" idx="2"/>
          </p:nvPr>
        </p:nvSpPr>
        <p:spPr>
          <a:xfrm>
            <a:off x="3395250" y="2303028"/>
            <a:ext cx="7683686" cy="3746707"/>
          </a:xfrm>
        </p:spPr>
        <p:txBody>
          <a:bodyPr>
            <a:normAutofit/>
          </a:bodyPr>
          <a:lstStyle/>
          <a:p>
            <a:pPr marL="0" indent="0">
              <a:buNone/>
            </a:pPr>
            <a:r>
              <a:rPr lang="en-US" sz="1400" dirty="0"/>
              <a:t> // Detect heartbeats by checking pulse pin transitions</a:t>
            </a:r>
          </a:p>
          <a:p>
            <a:pPr marL="0" indent="0">
              <a:buNone/>
            </a:pPr>
            <a:r>
              <a:rPr lang="en-US" sz="1400" dirty="0"/>
              <a:t>    if (</a:t>
            </a:r>
            <a:r>
              <a:rPr lang="en-US" sz="1400" dirty="0" err="1"/>
              <a:t>digitalRead</a:t>
            </a:r>
            <a:r>
              <a:rPr lang="en-US" sz="1400" dirty="0"/>
              <a:t>(PULSE_PIN) == HIGH &amp;&amp; </a:t>
            </a:r>
            <a:r>
              <a:rPr lang="en-US" sz="1400" dirty="0" err="1"/>
              <a:t>HBCheck</a:t>
            </a:r>
            <a:r>
              <a:rPr lang="en-US" sz="1400" dirty="0"/>
              <a:t> == 0) { </a:t>
            </a:r>
          </a:p>
          <a:p>
            <a:pPr marL="0" indent="0">
              <a:buNone/>
            </a:pPr>
            <a:r>
              <a:rPr lang="en-US" sz="1400" dirty="0"/>
              <a:t>      </a:t>
            </a:r>
            <a:r>
              <a:rPr lang="en-US" sz="1400" dirty="0" err="1"/>
              <a:t>pulseCount</a:t>
            </a:r>
            <a:r>
              <a:rPr lang="en-US" sz="1400" dirty="0"/>
              <a:t>++; </a:t>
            </a:r>
          </a:p>
          <a:p>
            <a:pPr marL="0" indent="0">
              <a:buNone/>
            </a:pPr>
            <a:r>
              <a:rPr lang="en-US" sz="1400" dirty="0"/>
              <a:t>      </a:t>
            </a:r>
            <a:r>
              <a:rPr lang="en-US" sz="1400" dirty="0" err="1"/>
              <a:t>HBCheck</a:t>
            </a:r>
            <a:r>
              <a:rPr lang="en-US" sz="1400" dirty="0"/>
              <a:t> = 1; </a:t>
            </a:r>
          </a:p>
          <a:p>
            <a:pPr marL="0" indent="0">
              <a:buNone/>
            </a:pPr>
            <a:r>
              <a:rPr lang="en-US" sz="1400" dirty="0"/>
              <a:t>    }</a:t>
            </a:r>
          </a:p>
          <a:p>
            <a:pPr marL="0" indent="0">
              <a:buNone/>
            </a:pPr>
            <a:r>
              <a:rPr lang="en-US" sz="1400" dirty="0"/>
              <a:t>    if (</a:t>
            </a:r>
            <a:r>
              <a:rPr lang="en-US" sz="1400" dirty="0" err="1"/>
              <a:t>digitalRead</a:t>
            </a:r>
            <a:r>
              <a:rPr lang="en-US" sz="1400" dirty="0"/>
              <a:t>(PULSE_PIN) == LOW &amp;&amp; </a:t>
            </a:r>
            <a:r>
              <a:rPr lang="en-US" sz="1400" dirty="0" err="1"/>
              <a:t>HBCheck</a:t>
            </a:r>
            <a:r>
              <a:rPr lang="en-US" sz="1400" dirty="0"/>
              <a:t> == 1) </a:t>
            </a:r>
          </a:p>
          <a:p>
            <a:pPr marL="0" indent="0">
              <a:buNone/>
            </a:pPr>
            <a:r>
              <a:rPr lang="en-US" sz="1400" dirty="0"/>
              <a:t>      </a:t>
            </a:r>
            <a:r>
              <a:rPr lang="en-US" sz="1400" dirty="0" err="1"/>
              <a:t>HBCheck</a:t>
            </a:r>
            <a:r>
              <a:rPr lang="en-US" sz="1400" dirty="0"/>
              <a:t> = 0;</a:t>
            </a:r>
          </a:p>
          <a:p>
            <a:pPr marL="0" indent="0">
              <a:buNone/>
            </a:pPr>
            <a:endParaRPr lang="en-US" sz="1400" dirty="0"/>
          </a:p>
          <a:p>
            <a:pPr marL="0" indent="0">
              <a:buNone/>
            </a:pPr>
            <a:r>
              <a:rPr lang="en-US" sz="1400" dirty="0"/>
              <a:t>    // Display animated dots while measuring</a:t>
            </a:r>
          </a:p>
        </p:txBody>
      </p:sp>
      <p:sp>
        <p:nvSpPr>
          <p:cNvPr id="4" name="Slide Number Placeholder 3">
            <a:extLst>
              <a:ext uri="{FF2B5EF4-FFF2-40B4-BE49-F238E27FC236}">
                <a16:creationId xmlns:a16="http://schemas.microsoft.com/office/drawing/2014/main" id="{ECFF4303-BF42-57C2-3778-AABEA8D9F7EC}"/>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651216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0D67-7358-B097-ADB0-5E280797130C}"/>
              </a:ext>
            </a:extLst>
          </p:cNvPr>
          <p:cNvSpPr>
            <a:spLocks noGrp="1"/>
          </p:cNvSpPr>
          <p:nvPr>
            <p:ph type="title"/>
          </p:nvPr>
        </p:nvSpPr>
        <p:spPr>
          <a:xfrm>
            <a:off x="3460565" y="1057274"/>
            <a:ext cx="8238856" cy="994164"/>
          </a:xfrm>
        </p:spPr>
        <p:txBody>
          <a:bodyPr/>
          <a:lstStyle/>
          <a:p>
            <a:r>
              <a:rPr lang="en-US" dirty="0"/>
              <a:t>Detailed overview of code</a:t>
            </a:r>
          </a:p>
        </p:txBody>
      </p:sp>
      <p:sp>
        <p:nvSpPr>
          <p:cNvPr id="3" name="Content Placeholder 2">
            <a:extLst>
              <a:ext uri="{FF2B5EF4-FFF2-40B4-BE49-F238E27FC236}">
                <a16:creationId xmlns:a16="http://schemas.microsoft.com/office/drawing/2014/main" id="{5E0ABA78-ABCF-FFD3-FC73-54D7A76ADEEF}"/>
              </a:ext>
            </a:extLst>
          </p:cNvPr>
          <p:cNvSpPr>
            <a:spLocks noGrp="1"/>
          </p:cNvSpPr>
          <p:nvPr>
            <p:ph sz="half" idx="2"/>
          </p:nvPr>
        </p:nvSpPr>
        <p:spPr/>
        <p:txBody>
          <a:bodyPr>
            <a:normAutofit fontScale="77500" lnSpcReduction="20000"/>
          </a:bodyPr>
          <a:lstStyle/>
          <a:p>
            <a:pPr marL="0" indent="0">
              <a:buNone/>
            </a:pPr>
            <a:r>
              <a:rPr lang="en-US" dirty="0"/>
              <a:t>if (</a:t>
            </a:r>
            <a:r>
              <a:rPr lang="en-US" dirty="0" err="1"/>
              <a:t>millis</a:t>
            </a:r>
            <a:r>
              <a:rPr lang="en-US" dirty="0"/>
              <a:t>() - </a:t>
            </a:r>
            <a:r>
              <a:rPr lang="en-US" dirty="0" err="1"/>
              <a:t>lastDotTime</a:t>
            </a:r>
            <a:r>
              <a:rPr lang="en-US" dirty="0"/>
              <a:t> &gt;= 500) {</a:t>
            </a:r>
          </a:p>
          <a:p>
            <a:pPr marL="0" indent="0">
              <a:buNone/>
            </a:pPr>
            <a:r>
              <a:rPr lang="en-US" dirty="0"/>
              <a:t>      </a:t>
            </a:r>
            <a:r>
              <a:rPr lang="en-US" dirty="0" err="1"/>
              <a:t>lastDotTime</a:t>
            </a:r>
            <a:r>
              <a:rPr lang="en-US" dirty="0"/>
              <a:t> = </a:t>
            </a:r>
            <a:r>
              <a:rPr lang="en-US" dirty="0" err="1"/>
              <a:t>millis</a:t>
            </a:r>
            <a:r>
              <a:rPr lang="en-US" dirty="0"/>
              <a:t>();</a:t>
            </a:r>
          </a:p>
          <a:p>
            <a:pPr marL="0" indent="0">
              <a:buNone/>
            </a:pPr>
            <a:r>
              <a:rPr lang="en-US" dirty="0"/>
              <a:t>      </a:t>
            </a:r>
            <a:r>
              <a:rPr lang="en-US" dirty="0" err="1"/>
              <a:t>lcd.setCursor</a:t>
            </a:r>
            <a:r>
              <a:rPr lang="en-US" dirty="0"/>
              <a:t>(10, 0);</a:t>
            </a:r>
          </a:p>
          <a:p>
            <a:pPr marL="0" indent="0">
              <a:buNone/>
            </a:pPr>
            <a:r>
              <a:rPr lang="en-US" dirty="0"/>
              <a:t>      </a:t>
            </a:r>
            <a:r>
              <a:rPr lang="en-US" dirty="0" err="1"/>
              <a:t>lcd.print</a:t>
            </a:r>
            <a:r>
              <a:rPr lang="en-US" dirty="0"/>
              <a:t>("   "); // Clear previous dots</a:t>
            </a:r>
          </a:p>
          <a:p>
            <a:pPr marL="0" indent="0">
              <a:buNone/>
            </a:pPr>
            <a:r>
              <a:rPr lang="en-US" dirty="0"/>
              <a:t>      </a:t>
            </a:r>
            <a:r>
              <a:rPr lang="en-US" dirty="0" err="1"/>
              <a:t>lcd.setCursor</a:t>
            </a:r>
            <a:r>
              <a:rPr lang="en-US" dirty="0"/>
              <a:t>(10, 0);</a:t>
            </a:r>
          </a:p>
          <a:p>
            <a:pPr marL="0" indent="0">
              <a:buNone/>
            </a:pPr>
            <a:r>
              <a:rPr lang="en-US" dirty="0"/>
              <a:t>      for (int </a:t>
            </a:r>
            <a:r>
              <a:rPr lang="en-US" dirty="0" err="1"/>
              <a:t>i</a:t>
            </a:r>
            <a:r>
              <a:rPr lang="en-US" dirty="0"/>
              <a:t> = 0; </a:t>
            </a:r>
            <a:r>
              <a:rPr lang="en-US" dirty="0" err="1"/>
              <a:t>i</a:t>
            </a:r>
            <a:r>
              <a:rPr lang="en-US" dirty="0"/>
              <a:t> &lt; ++</a:t>
            </a:r>
            <a:r>
              <a:rPr lang="en-US" dirty="0" err="1"/>
              <a:t>dotStep</a:t>
            </a:r>
            <a:r>
              <a:rPr lang="en-US" dirty="0"/>
              <a:t> % 4; </a:t>
            </a:r>
            <a:r>
              <a:rPr lang="en-US" dirty="0" err="1"/>
              <a:t>i</a:t>
            </a:r>
            <a:r>
              <a:rPr lang="en-US" dirty="0"/>
              <a:t>++) </a:t>
            </a:r>
          </a:p>
          <a:p>
            <a:pPr marL="0" indent="0">
              <a:buNone/>
            </a:pPr>
            <a:r>
              <a:rPr lang="en-US" dirty="0"/>
              <a:t>        </a:t>
            </a:r>
            <a:r>
              <a:rPr lang="en-US" dirty="0" err="1"/>
              <a:t>lcd.print</a:t>
            </a:r>
            <a:r>
              <a:rPr lang="en-US" dirty="0"/>
              <a:t>(".");</a:t>
            </a:r>
          </a:p>
          <a:p>
            <a:pPr marL="0" indent="0">
              <a:buNone/>
            </a:pPr>
            <a:r>
              <a:rPr lang="en-US" dirty="0"/>
              <a:t>    }</a:t>
            </a:r>
          </a:p>
          <a:p>
            <a:pPr marL="0" indent="0">
              <a:buNone/>
            </a:pPr>
            <a:r>
              <a:rPr lang="en-US" dirty="0"/>
              <a:t>  }</a:t>
            </a:r>
          </a:p>
          <a:p>
            <a:pPr marL="0" indent="0">
              <a:buNone/>
            </a:pPr>
            <a:r>
              <a:rPr lang="en-US" dirty="0"/>
              <a:t>}</a:t>
            </a:r>
          </a:p>
          <a:p>
            <a:pPr marL="0" indent="0">
              <a:buNone/>
            </a:pPr>
            <a:endParaRPr lang="en-US" dirty="0"/>
          </a:p>
          <a:p>
            <a:pPr marL="0" indent="0">
              <a:buNone/>
            </a:pPr>
            <a:r>
              <a:rPr lang="en-US" dirty="0"/>
              <a:t>// Displays initial welcome message on LCD</a:t>
            </a:r>
          </a:p>
        </p:txBody>
      </p:sp>
      <p:sp>
        <p:nvSpPr>
          <p:cNvPr id="4" name="Slide Number Placeholder 3">
            <a:extLst>
              <a:ext uri="{FF2B5EF4-FFF2-40B4-BE49-F238E27FC236}">
                <a16:creationId xmlns:a16="http://schemas.microsoft.com/office/drawing/2014/main" id="{0FC57CF9-BF71-5356-098C-7E663F1AF005}"/>
              </a:ext>
            </a:extLst>
          </p:cNvPr>
          <p:cNvSpPr>
            <a:spLocks noGrp="1"/>
          </p:cNvSpPr>
          <p:nvPr>
            <p:ph type="sldNum" sz="quarter" idx="10"/>
          </p:nvPr>
        </p:nvSpPr>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96771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9173-D67B-7192-0377-6B1A54BF7AFF}"/>
              </a:ext>
            </a:extLst>
          </p:cNvPr>
          <p:cNvSpPr>
            <a:spLocks noGrp="1"/>
          </p:cNvSpPr>
          <p:nvPr>
            <p:ph type="title"/>
          </p:nvPr>
        </p:nvSpPr>
        <p:spPr>
          <a:xfrm>
            <a:off x="3460565" y="1057274"/>
            <a:ext cx="8238856" cy="877662"/>
          </a:xfrm>
        </p:spPr>
        <p:txBody>
          <a:bodyPr/>
          <a:lstStyle/>
          <a:p>
            <a:r>
              <a:rPr lang="en-US" dirty="0"/>
              <a:t>Detailed overview of code</a:t>
            </a:r>
          </a:p>
        </p:txBody>
      </p:sp>
      <p:sp>
        <p:nvSpPr>
          <p:cNvPr id="3" name="Content Placeholder 2">
            <a:extLst>
              <a:ext uri="{FF2B5EF4-FFF2-40B4-BE49-F238E27FC236}">
                <a16:creationId xmlns:a16="http://schemas.microsoft.com/office/drawing/2014/main" id="{D04F583A-D53F-6B14-0DD7-358F00FA798B}"/>
              </a:ext>
            </a:extLst>
          </p:cNvPr>
          <p:cNvSpPr>
            <a:spLocks noGrp="1"/>
          </p:cNvSpPr>
          <p:nvPr>
            <p:ph sz="half" idx="2"/>
          </p:nvPr>
        </p:nvSpPr>
        <p:spPr/>
        <p:txBody>
          <a:bodyPr/>
          <a:lstStyle/>
          <a:p>
            <a:pPr marL="0" indent="0">
              <a:buNone/>
            </a:pPr>
            <a:r>
              <a:rPr lang="en-US" dirty="0"/>
              <a:t>void </a:t>
            </a:r>
            <a:r>
              <a:rPr lang="en-US" dirty="0" err="1"/>
              <a:t>displayWelcome</a:t>
            </a:r>
            <a:r>
              <a:rPr lang="en-US" dirty="0"/>
              <a:t>() {</a:t>
            </a:r>
          </a:p>
          <a:p>
            <a:pPr marL="0" indent="0">
              <a:buNone/>
            </a:pPr>
            <a:r>
              <a:rPr lang="en-US" dirty="0"/>
              <a:t>  </a:t>
            </a:r>
            <a:r>
              <a:rPr lang="en-US" dirty="0" err="1"/>
              <a:t>lcd.clear</a:t>
            </a:r>
            <a:r>
              <a:rPr lang="en-US" dirty="0"/>
              <a:t>();</a:t>
            </a:r>
          </a:p>
          <a:p>
            <a:pPr marL="0" indent="0">
              <a:buNone/>
            </a:pPr>
            <a:r>
              <a:rPr lang="en-US" dirty="0"/>
              <a:t>  </a:t>
            </a:r>
            <a:r>
              <a:rPr lang="en-US" dirty="0" err="1"/>
              <a:t>lcd.setCursor</a:t>
            </a:r>
            <a:r>
              <a:rPr lang="en-US" dirty="0"/>
              <a:t>(0, 0);</a:t>
            </a:r>
          </a:p>
          <a:p>
            <a:pPr marL="0" indent="0">
              <a:buNone/>
            </a:pPr>
            <a:r>
              <a:rPr lang="en-US" dirty="0"/>
              <a:t>  </a:t>
            </a:r>
            <a:r>
              <a:rPr lang="en-US" dirty="0" err="1"/>
              <a:t>lcd.print</a:t>
            </a:r>
            <a:r>
              <a:rPr lang="en-US" dirty="0"/>
              <a:t>("  EE Vitals Monitor  ");</a:t>
            </a:r>
          </a:p>
          <a:p>
            <a:pPr marL="0" indent="0">
              <a:buNone/>
            </a:pPr>
            <a:r>
              <a:rPr lang="en-US" dirty="0"/>
              <a:t>  </a:t>
            </a:r>
            <a:r>
              <a:rPr lang="en-US" dirty="0" err="1"/>
              <a:t>lcd.setCursor</a:t>
            </a:r>
            <a:r>
              <a:rPr lang="en-US" dirty="0"/>
              <a:t>(0, 2);</a:t>
            </a:r>
          </a:p>
          <a:p>
            <a:pPr marL="0" indent="0">
              <a:buNone/>
            </a:pPr>
            <a:r>
              <a:rPr lang="en-US" dirty="0"/>
              <a:t>  </a:t>
            </a:r>
            <a:r>
              <a:rPr lang="en-US" dirty="0" err="1"/>
              <a:t>lcd.print</a:t>
            </a:r>
            <a:r>
              <a:rPr lang="en-US" dirty="0"/>
              <a:t>("  Press the button  ");</a:t>
            </a:r>
          </a:p>
          <a:p>
            <a:pPr marL="0" indent="0">
              <a:buNone/>
            </a:pPr>
            <a:r>
              <a:rPr lang="en-US" dirty="0"/>
              <a:t>  </a:t>
            </a:r>
            <a:r>
              <a:rPr lang="en-US" dirty="0" err="1"/>
              <a:t>lcd.setCursor</a:t>
            </a:r>
            <a:r>
              <a:rPr lang="en-US" dirty="0"/>
              <a:t>(0, 3);</a:t>
            </a:r>
          </a:p>
          <a:p>
            <a:pPr marL="0" indent="0">
              <a:buNone/>
            </a:pPr>
            <a:r>
              <a:rPr lang="en-US" dirty="0"/>
              <a:t>  </a:t>
            </a:r>
            <a:r>
              <a:rPr lang="en-US" dirty="0" err="1"/>
              <a:t>lcd.print</a:t>
            </a:r>
            <a:r>
              <a:rPr lang="en-US" dirty="0"/>
              <a:t>(" to check your vitals");</a:t>
            </a:r>
          </a:p>
          <a:p>
            <a:pPr marL="0" indent="0">
              <a:buNone/>
            </a:pPr>
            <a:r>
              <a:rPr lang="en-US" dirty="0"/>
              <a:t>}</a:t>
            </a:r>
          </a:p>
        </p:txBody>
      </p:sp>
      <p:sp>
        <p:nvSpPr>
          <p:cNvPr id="4" name="Slide Number Placeholder 3">
            <a:extLst>
              <a:ext uri="{FF2B5EF4-FFF2-40B4-BE49-F238E27FC236}">
                <a16:creationId xmlns:a16="http://schemas.microsoft.com/office/drawing/2014/main" id="{706114D3-6379-C341-703A-DD01EF504FD5}"/>
              </a:ext>
            </a:extLst>
          </p:cNvPr>
          <p:cNvSpPr>
            <a:spLocks noGrp="1"/>
          </p:cNvSpPr>
          <p:nvPr>
            <p:ph type="sldNum" sz="quarter" idx="10"/>
          </p:nvPr>
        </p:nvSpPr>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458430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48D2-CDB9-D40A-47FC-9EAB5894A5D7}"/>
              </a:ext>
            </a:extLst>
          </p:cNvPr>
          <p:cNvSpPr>
            <a:spLocks noGrp="1"/>
          </p:cNvSpPr>
          <p:nvPr>
            <p:ph type="title"/>
          </p:nvPr>
        </p:nvSpPr>
        <p:spPr>
          <a:xfrm>
            <a:off x="3460565" y="240418"/>
            <a:ext cx="7965461" cy="994164"/>
          </a:xfrm>
        </p:spPr>
        <p:txBody>
          <a:bodyPr/>
          <a:lstStyle/>
          <a:p>
            <a:r>
              <a:rPr lang="en-US" dirty="0"/>
              <a:t>Schematic diagram</a:t>
            </a:r>
          </a:p>
        </p:txBody>
      </p:sp>
      <p:sp>
        <p:nvSpPr>
          <p:cNvPr id="4" name="Slide Number Placeholder 3">
            <a:extLst>
              <a:ext uri="{FF2B5EF4-FFF2-40B4-BE49-F238E27FC236}">
                <a16:creationId xmlns:a16="http://schemas.microsoft.com/office/drawing/2014/main" id="{0DAF8A3D-BA22-DE8D-864B-0130B0874A83}"/>
              </a:ext>
            </a:extLst>
          </p:cNvPr>
          <p:cNvSpPr>
            <a:spLocks noGrp="1"/>
          </p:cNvSpPr>
          <p:nvPr>
            <p:ph type="sldNum" sz="quarter" idx="10"/>
          </p:nvPr>
        </p:nvSpPr>
        <p:spPr/>
        <p:txBody>
          <a:bodyPr/>
          <a:lstStyle/>
          <a:p>
            <a:fld id="{48F63A3B-78C7-47BE-AE5E-E10140E04643}" type="slidenum">
              <a:rPr lang="en-US" smtClean="0"/>
              <a:pPr/>
              <a:t>14</a:t>
            </a:fld>
            <a:endParaRPr lang="en-US" dirty="0"/>
          </a:p>
        </p:txBody>
      </p:sp>
      <p:pic>
        <p:nvPicPr>
          <p:cNvPr id="10" name="Content Placeholder 9">
            <a:extLst>
              <a:ext uri="{FF2B5EF4-FFF2-40B4-BE49-F238E27FC236}">
                <a16:creationId xmlns:a16="http://schemas.microsoft.com/office/drawing/2014/main" id="{F2F265B8-EA56-DF18-BBAA-E247C89EB4B7}"/>
              </a:ext>
            </a:extLst>
          </p:cNvPr>
          <p:cNvPicPr>
            <a:picLocks noGrp="1"/>
          </p:cNvPicPr>
          <p:nvPr>
            <p:ph sz="half" idx="2"/>
          </p:nvPr>
        </p:nvPicPr>
        <p:blipFill>
          <a:blip r:embed="rId2"/>
          <a:stretch>
            <a:fillRect/>
          </a:stretch>
        </p:blipFill>
        <p:spPr>
          <a:xfrm>
            <a:off x="3138617" y="1301578"/>
            <a:ext cx="8031364" cy="4901514"/>
          </a:xfrm>
          <a:prstGeom prst="rect">
            <a:avLst/>
          </a:prstGeom>
        </p:spPr>
      </p:pic>
    </p:spTree>
    <p:extLst>
      <p:ext uri="{BB962C8B-B14F-4D97-AF65-F5344CB8AC3E}">
        <p14:creationId xmlns:p14="http://schemas.microsoft.com/office/powerpoint/2010/main" val="2754384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396343" y="534760"/>
            <a:ext cx="8091899" cy="787855"/>
          </a:xfrm>
        </p:spPr>
        <p:txBody>
          <a:bodyPr/>
          <a:lstStyle/>
          <a:p>
            <a:r>
              <a:rPr lang="en-US" dirty="0"/>
              <a:t>Demonstration/simulation</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15</a:t>
            </a:fld>
            <a:endParaRPr lang="en-US" dirty="0"/>
          </a:p>
        </p:txBody>
      </p:sp>
      <p:pic>
        <p:nvPicPr>
          <p:cNvPr id="6" name="MicroP WhatsApp Video ">
            <a:hlinkClick r:id="" action="ppaction://media"/>
            <a:extLst>
              <a:ext uri="{FF2B5EF4-FFF2-40B4-BE49-F238E27FC236}">
                <a16:creationId xmlns:a16="http://schemas.microsoft.com/office/drawing/2014/main" id="{5D9B801C-11E5-296E-03F4-FD0DCC0E01F4}"/>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4262438" y="2303463"/>
            <a:ext cx="6359525" cy="3497262"/>
          </a:xfrm>
        </p:spPr>
      </p:pic>
    </p:spTree>
    <p:extLst>
      <p:ext uri="{BB962C8B-B14F-4D97-AF65-F5344CB8AC3E}">
        <p14:creationId xmlns:p14="http://schemas.microsoft.com/office/powerpoint/2010/main" val="6856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1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013A-C1EC-A9C0-226D-7155A5331D78}"/>
              </a:ext>
            </a:extLst>
          </p:cNvPr>
          <p:cNvSpPr>
            <a:spLocks noGrp="1"/>
          </p:cNvSpPr>
          <p:nvPr>
            <p:ph type="title"/>
          </p:nvPr>
        </p:nvSpPr>
        <p:spPr>
          <a:xfrm>
            <a:off x="3460565" y="1057274"/>
            <a:ext cx="8222528" cy="1122590"/>
          </a:xfrm>
        </p:spPr>
        <p:txBody>
          <a:bodyPr/>
          <a:lstStyle/>
          <a:p>
            <a:r>
              <a:rPr lang="en-US" dirty="0"/>
              <a:t>CHALLENGES &amp; IMPROVEMENTS</a:t>
            </a:r>
          </a:p>
        </p:txBody>
      </p:sp>
      <p:sp>
        <p:nvSpPr>
          <p:cNvPr id="3" name="Content Placeholder 2">
            <a:extLst>
              <a:ext uri="{FF2B5EF4-FFF2-40B4-BE49-F238E27FC236}">
                <a16:creationId xmlns:a16="http://schemas.microsoft.com/office/drawing/2014/main" id="{8EE973A5-68B1-21EE-D920-7833B0D90CD9}"/>
              </a:ext>
            </a:extLst>
          </p:cNvPr>
          <p:cNvSpPr>
            <a:spLocks noGrp="1"/>
          </p:cNvSpPr>
          <p:nvPr>
            <p:ph sz="half" idx="2"/>
          </p:nvPr>
        </p:nvSpPr>
        <p:spPr>
          <a:xfrm>
            <a:off x="3460565" y="2303029"/>
            <a:ext cx="7553056" cy="4097772"/>
          </a:xfrm>
        </p:spPr>
        <p:txBody>
          <a:bodyPr>
            <a:noAutofit/>
          </a:bodyPr>
          <a:lstStyle/>
          <a:p>
            <a:pPr marL="0" indent="0">
              <a:buNone/>
            </a:pPr>
            <a:r>
              <a:rPr lang="en-US" sz="2400" b="1" dirty="0"/>
              <a:t>Challenges</a:t>
            </a:r>
            <a:r>
              <a:rPr lang="en-US" sz="2400" dirty="0"/>
              <a:t>:	</a:t>
            </a:r>
          </a:p>
          <a:p>
            <a:pPr marL="0" indent="0">
              <a:buNone/>
            </a:pPr>
            <a:r>
              <a:rPr lang="en-US" sz="2400" dirty="0"/>
              <a:t>•The simulation cannot accurately replicate the human heart waveform.	</a:t>
            </a:r>
          </a:p>
          <a:p>
            <a:pPr marL="0" indent="0">
              <a:buNone/>
            </a:pPr>
            <a:r>
              <a:rPr lang="en-US" sz="2400" dirty="0"/>
              <a:t>•The software lacks a built-in heart sensor, so we had to import it from an external source, which had its own limitations. </a:t>
            </a:r>
          </a:p>
          <a:p>
            <a:pPr marL="0" indent="0">
              <a:buNone/>
            </a:pPr>
            <a:r>
              <a:rPr lang="en-US" sz="2400" dirty="0"/>
              <a:t> </a:t>
            </a:r>
            <a:r>
              <a:rPr lang="en-US" sz="2400" b="1" dirty="0"/>
              <a:t>Improvement</a:t>
            </a:r>
            <a:r>
              <a:rPr lang="en-US" sz="2400" dirty="0"/>
              <a:t>: Integrate a more advanced heart model or connect the simulation to real-time biometric data for better accuracy.</a:t>
            </a:r>
          </a:p>
        </p:txBody>
      </p:sp>
      <p:sp>
        <p:nvSpPr>
          <p:cNvPr id="4" name="Slide Number Placeholder 3">
            <a:extLst>
              <a:ext uri="{FF2B5EF4-FFF2-40B4-BE49-F238E27FC236}">
                <a16:creationId xmlns:a16="http://schemas.microsoft.com/office/drawing/2014/main" id="{B237D0C7-28BD-9219-76EF-EDF7A2208873}"/>
              </a:ext>
            </a:extLst>
          </p:cNvPr>
          <p:cNvSpPr>
            <a:spLocks noGrp="1"/>
          </p:cNvSpPr>
          <p:nvPr>
            <p:ph type="sldNum" sz="quarter" idx="10"/>
          </p:nvPr>
        </p:nvSpPr>
        <p:spPr/>
        <p:txBody>
          <a:bodyPr/>
          <a:lstStyle/>
          <a:p>
            <a:fld id="{48F63A3B-78C7-47BE-AE5E-E10140E04643}" type="slidenum">
              <a:rPr lang="en-US" smtClean="0"/>
              <a:pPr/>
              <a:t>16</a:t>
            </a:fld>
            <a:endParaRPr lang="en-US" dirty="0"/>
          </a:p>
        </p:txBody>
      </p:sp>
    </p:spTree>
    <p:extLst>
      <p:ext uri="{BB962C8B-B14F-4D97-AF65-F5344CB8AC3E}">
        <p14:creationId xmlns:p14="http://schemas.microsoft.com/office/powerpoint/2010/main" val="2222042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D7F9-4663-FB42-AC86-9033B925EABC}"/>
              </a:ext>
            </a:extLst>
          </p:cNvPr>
          <p:cNvSpPr>
            <a:spLocks noGrp="1"/>
          </p:cNvSpPr>
          <p:nvPr>
            <p:ph type="title"/>
          </p:nvPr>
        </p:nvSpPr>
        <p:spPr/>
        <p:txBody>
          <a:bodyPr/>
          <a:lstStyle/>
          <a:p>
            <a:r>
              <a:rPr lang="en-US" dirty="0"/>
              <a:t>Some </a:t>
            </a:r>
            <a:r>
              <a:rPr lang="en-US" dirty="0" err="1"/>
              <a:t>refrences</a:t>
            </a:r>
            <a:br>
              <a:rPr lang="en-US" dirty="0"/>
            </a:br>
            <a:endParaRPr lang="en-US" dirty="0"/>
          </a:p>
        </p:txBody>
      </p:sp>
      <p:sp>
        <p:nvSpPr>
          <p:cNvPr id="3" name="Content Placeholder 2">
            <a:extLst>
              <a:ext uri="{FF2B5EF4-FFF2-40B4-BE49-F238E27FC236}">
                <a16:creationId xmlns:a16="http://schemas.microsoft.com/office/drawing/2014/main" id="{3BD237BA-840D-9CE5-0F2D-FB7E756700E4}"/>
              </a:ext>
            </a:extLst>
          </p:cNvPr>
          <p:cNvSpPr>
            <a:spLocks noGrp="1"/>
          </p:cNvSpPr>
          <p:nvPr>
            <p:ph sz="quarter" idx="4"/>
          </p:nvPr>
        </p:nvSpPr>
        <p:spPr/>
        <p:txBody>
          <a:bodyPr>
            <a:normAutofit/>
          </a:bodyPr>
          <a:lstStyle/>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Reference: </a:t>
            </a:r>
            <a:r>
              <a:rPr lang="en-US" sz="1800" b="1"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The Evolution of Vitals Monitoring: From Clinics to Smartphone Apps - </a:t>
            </a:r>
            <a:r>
              <a:rPr lang="en-US" sz="1800" b="1" u="sng" kern="100"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Veyetals</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b="1" dirty="0"/>
              <a:t>Arduino Uno Library: https://www.theengineeringprojects.com/2023/11/arduino-uno-library-for-proteus-v30.html</a:t>
            </a:r>
          </a:p>
        </p:txBody>
      </p:sp>
      <p:sp>
        <p:nvSpPr>
          <p:cNvPr id="4" name="Slide Number Placeholder 3">
            <a:extLst>
              <a:ext uri="{FF2B5EF4-FFF2-40B4-BE49-F238E27FC236}">
                <a16:creationId xmlns:a16="http://schemas.microsoft.com/office/drawing/2014/main" id="{DC2C1B3A-3923-D802-4FC6-89A5B905E7E4}"/>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Tree>
    <p:extLst>
      <p:ext uri="{BB962C8B-B14F-4D97-AF65-F5344CB8AC3E}">
        <p14:creationId xmlns:p14="http://schemas.microsoft.com/office/powerpoint/2010/main" val="301398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7874127" y="1688756"/>
            <a:ext cx="5248748" cy="2215979"/>
          </a:xfrm>
        </p:spPr>
        <p:txBody>
          <a:bodyPr/>
          <a:lstStyle/>
          <a:p>
            <a:r>
              <a:rPr lang="en-US" dirty="0"/>
              <a:t>  </a:t>
            </a:r>
            <a:br>
              <a:rPr lang="en-US" dirty="0"/>
            </a:br>
            <a:br>
              <a:rPr lang="en-US" dirty="0"/>
            </a:br>
            <a:br>
              <a:rPr lang="en-US" dirty="0"/>
            </a:br>
            <a:r>
              <a:rPr lang="en-US" dirty="0"/>
              <a:t>Conclusion</a:t>
            </a:r>
            <a:br>
              <a:rPr lang="en-US" dirty="0"/>
            </a:br>
            <a:br>
              <a:rPr lang="en-US" dirty="0"/>
            </a:br>
            <a:endParaRPr lang="en-US" dirty="0"/>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18</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941456" y="2957385"/>
            <a:ext cx="7043617" cy="2843342"/>
          </a:xfrm>
        </p:spPr>
        <p:txBody>
          <a:bodyPr>
            <a:normAutofit fontScale="92500"/>
          </a:bodyPr>
          <a:lstStyle/>
          <a:p>
            <a:r>
              <a:rPr lang="en-US" dirty="0"/>
              <a:t>In conclusion, sensor-based temperature and heart rate monitoring devices provide a quick, precise, and practical means of monitoring vital signs. These sensors were integrated with microcontrollers to gather and analyze health data in real time, enhancing remote patient monitoring and personal healthcare. This technology marks a significant step toward more efficient and accessible medical solutions.</a:t>
            </a:r>
          </a:p>
        </p:txBody>
      </p:sp>
    </p:spTree>
    <p:extLst>
      <p:ext uri="{BB962C8B-B14F-4D97-AF65-F5344CB8AC3E}">
        <p14:creationId xmlns:p14="http://schemas.microsoft.com/office/powerpoint/2010/main" val="1131718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4707370" y="4671143"/>
            <a:ext cx="5715000" cy="1843991"/>
          </a:xfrm>
        </p:spPr>
        <p:txBody>
          <a:bodyPr/>
          <a:lstStyle/>
          <a:p>
            <a:r>
              <a:rPr lang="en-US" dirty="0"/>
              <a:t>Thank </a:t>
            </a:r>
            <a:br>
              <a:rPr lang="en-US" dirty="0"/>
            </a:br>
            <a:r>
              <a:rPr lang="en-US" dirty="0"/>
              <a:t>you!</a:t>
            </a:r>
          </a:p>
        </p:txBody>
      </p:sp>
      <p:pic>
        <p:nvPicPr>
          <p:cNvPr id="5132" name="Picture 12" descr="Download HD Continuing Education Unit Presentation - Professional Thank ...">
            <a:extLst>
              <a:ext uri="{FF2B5EF4-FFF2-40B4-BE49-F238E27FC236}">
                <a16:creationId xmlns:a16="http://schemas.microsoft.com/office/drawing/2014/main" id="{67A60EF4-BD97-4A68-FDBA-779CDF599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907" y="236765"/>
            <a:ext cx="5143499" cy="544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CB5F-B334-56BD-7046-BE230D25085A}"/>
              </a:ext>
            </a:extLst>
          </p:cNvPr>
          <p:cNvSpPr>
            <a:spLocks noGrp="1"/>
          </p:cNvSpPr>
          <p:nvPr>
            <p:ph type="title"/>
          </p:nvPr>
        </p:nvSpPr>
        <p:spPr>
          <a:xfrm>
            <a:off x="987878" y="692943"/>
            <a:ext cx="6583680" cy="1135388"/>
          </a:xfrm>
        </p:spPr>
        <p:txBody>
          <a:bodyPr/>
          <a:lstStyle/>
          <a:p>
            <a:r>
              <a:rPr lang="en-US" dirty="0"/>
              <a:t>GROUP MEMBERS</a:t>
            </a:r>
          </a:p>
        </p:txBody>
      </p:sp>
      <p:sp>
        <p:nvSpPr>
          <p:cNvPr id="3" name="Content Placeholder 2">
            <a:extLst>
              <a:ext uri="{FF2B5EF4-FFF2-40B4-BE49-F238E27FC236}">
                <a16:creationId xmlns:a16="http://schemas.microsoft.com/office/drawing/2014/main" id="{7081A61A-D06A-ED62-0365-E5FFE55BF105}"/>
              </a:ext>
            </a:extLst>
          </p:cNvPr>
          <p:cNvSpPr>
            <a:spLocks noGrp="1"/>
          </p:cNvSpPr>
          <p:nvPr>
            <p:ph idx="1"/>
          </p:nvPr>
        </p:nvSpPr>
        <p:spPr>
          <a:xfrm>
            <a:off x="914400" y="2280490"/>
            <a:ext cx="6583680" cy="3884567"/>
          </a:xfrm>
        </p:spPr>
        <p:txBody>
          <a:bodyPr>
            <a:normAutofit lnSpcReduction="10000"/>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OMARU, Osman Shehu - </a:t>
            </a:r>
            <a:r>
              <a:rPr lang="en-US" sz="1600" dirty="0"/>
              <a:t>1858822</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NYENKU, Frank Aidoo - </a:t>
            </a:r>
            <a:r>
              <a:rPr lang="en-US" sz="1600" dirty="0"/>
              <a:t>1857222</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OBENG, Christopher - </a:t>
            </a:r>
            <a:r>
              <a:rPr lang="en-US" sz="1600" dirty="0"/>
              <a:t>1857322</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OBOUBI, Emmanuel Yeboah - </a:t>
            </a:r>
            <a:r>
              <a:rPr lang="en-US" sz="1600" dirty="0"/>
              <a:t>1857522</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OCANSAH, Odelia Ole Sena- </a:t>
            </a:r>
            <a:r>
              <a:rPr lang="en-US" sz="1600" dirty="0"/>
              <a:t>1857622</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OCRAN, Oliver Amo Hanson - </a:t>
            </a:r>
            <a:r>
              <a:rPr lang="en-US" sz="1600" dirty="0"/>
              <a:t>1857722</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ODAME, Ronald - </a:t>
            </a:r>
            <a:r>
              <a:rPr lang="en-US" sz="1600" dirty="0"/>
              <a:t>1857822</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ODUM, Efua Nhyira Kwarley - </a:t>
            </a:r>
            <a:r>
              <a:rPr lang="en-US" sz="1600" dirty="0"/>
              <a:t>1857922</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ODURO, Boateng Emmanuel - </a:t>
            </a:r>
            <a:r>
              <a:rPr lang="en-US" sz="1600" dirty="0"/>
              <a:t>1858122</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1800" dirty="0"/>
          </a:p>
          <a:p>
            <a:pPr marL="342900" indent="-342900">
              <a:buFont typeface="Wingdings" panose="05000000000000000000" pitchFamily="2" charset="2"/>
              <a:buChar char="Ø"/>
            </a:pPr>
            <a:endParaRPr lang="en-US" sz="1800" dirty="0"/>
          </a:p>
        </p:txBody>
      </p:sp>
      <p:sp>
        <p:nvSpPr>
          <p:cNvPr id="4" name="Slide Number Placeholder 3">
            <a:extLst>
              <a:ext uri="{FF2B5EF4-FFF2-40B4-BE49-F238E27FC236}">
                <a16:creationId xmlns:a16="http://schemas.microsoft.com/office/drawing/2014/main" id="{DE4E5269-1150-D18A-467F-1D05BF2775D2}"/>
              </a:ext>
            </a:extLst>
          </p:cNvPr>
          <p:cNvSpPr>
            <a:spLocks noGrp="1"/>
          </p:cNvSpPr>
          <p:nvPr>
            <p:ph type="sldNum" sz="quarter" idx="10"/>
          </p:nvPr>
        </p:nvSpPr>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607929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dirty="0"/>
              <a:t>TABLE OF CONTENTS</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40"/>
            <a:ext cx="6583680" cy="3027317"/>
          </a:xfrm>
        </p:spPr>
        <p:txBody>
          <a:bodyPr>
            <a:normAutofit fontScale="77500" lnSpcReduction="20000"/>
          </a:bodyPr>
          <a:lstStyle/>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Problem Statement</a:t>
            </a:r>
          </a:p>
          <a:p>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Methodology</a:t>
            </a:r>
          </a:p>
          <a:p>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Demonstration/Simulation</a:t>
            </a:r>
          </a:p>
          <a:p>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Conclusion   </a:t>
            </a:r>
          </a:p>
          <a:p>
            <a:r>
              <a:rPr lang="en-US" dirty="0">
                <a:latin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dirty="0"/>
          </a:p>
        </p:txBody>
      </p:sp>
    </p:spTree>
    <p:custDataLst>
      <p:tags r:id="rId1"/>
    </p:custDataLst>
    <p:extLst>
      <p:ext uri="{BB962C8B-B14F-4D97-AF65-F5344CB8AC3E}">
        <p14:creationId xmlns:p14="http://schemas.microsoft.com/office/powerpoint/2010/main" val="391321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81A2A-CE28-73D6-2F0B-A5257536B65D}"/>
              </a:ext>
            </a:extLst>
          </p:cNvPr>
          <p:cNvSpPr>
            <a:spLocks noGrp="1"/>
          </p:cNvSpPr>
          <p:nvPr>
            <p:ph type="title"/>
          </p:nvPr>
        </p:nvSpPr>
        <p:spPr>
          <a:xfrm>
            <a:off x="914399" y="928688"/>
            <a:ext cx="5927272" cy="908276"/>
          </a:xfrm>
        </p:spPr>
        <p:txBody>
          <a:bodyPr/>
          <a:lstStyle/>
          <a:p>
            <a:r>
              <a:rPr lang="en-US" dirty="0"/>
              <a:t>Problem statement</a:t>
            </a:r>
          </a:p>
        </p:txBody>
      </p:sp>
      <p:sp>
        <p:nvSpPr>
          <p:cNvPr id="5" name="Content Placeholder 4">
            <a:extLst>
              <a:ext uri="{FF2B5EF4-FFF2-40B4-BE49-F238E27FC236}">
                <a16:creationId xmlns:a16="http://schemas.microsoft.com/office/drawing/2014/main" id="{CEF68A0D-CD69-EC38-4768-816E93B6BBD9}"/>
              </a:ext>
            </a:extLst>
          </p:cNvPr>
          <p:cNvSpPr>
            <a:spLocks noGrp="1"/>
          </p:cNvSpPr>
          <p:nvPr>
            <p:ph idx="1"/>
          </p:nvPr>
        </p:nvSpPr>
        <p:spPr>
          <a:xfrm>
            <a:off x="914399" y="1993976"/>
            <a:ext cx="6066683" cy="4431317"/>
          </a:xfrm>
        </p:spPr>
        <p:txBody>
          <a:bodyPr/>
          <a:lstStyle/>
          <a:p>
            <a:r>
              <a:rPr lang="en-US" b="1" dirty="0"/>
              <a:t>Advancements in Vital Monitoring</a:t>
            </a:r>
            <a:r>
              <a:rPr lang="en-US" dirty="0"/>
              <a:t>: Traditional vital checks require hospital visits, specialized equipment, and professional interpretation, but technology is revolutionizing this process.</a:t>
            </a:r>
          </a:p>
          <a:p>
            <a:endParaRPr lang="en-US" dirty="0"/>
          </a:p>
          <a:p>
            <a:r>
              <a:rPr lang="en-US" b="1" dirty="0"/>
              <a:t>Traditional Vital Monitoring Methods</a:t>
            </a:r>
            <a:r>
              <a:rPr lang="en-US" dirty="0"/>
              <a:t>: Early methods like touch-based fever checks, mercury thermometers, and manual pulse monitoring were useful but time-consuming, less accurate, and lacked continuous tracking.</a:t>
            </a:r>
          </a:p>
          <a:p>
            <a:endParaRPr lang="en-US" dirty="0"/>
          </a:p>
        </p:txBody>
      </p:sp>
      <p:sp>
        <p:nvSpPr>
          <p:cNvPr id="4" name="Slide Number Placeholder 3">
            <a:extLst>
              <a:ext uri="{FF2B5EF4-FFF2-40B4-BE49-F238E27FC236}">
                <a16:creationId xmlns:a16="http://schemas.microsoft.com/office/drawing/2014/main" id="{993702F2-3C3B-19CC-B305-05AE8DEBBB44}"/>
              </a:ext>
            </a:extLst>
          </p:cNvPr>
          <p:cNvSpPr>
            <a:spLocks noGrp="1"/>
          </p:cNvSpPr>
          <p:nvPr>
            <p:ph type="sldNum" sz="quarter" idx="4294967295"/>
          </p:nvPr>
        </p:nvSpPr>
        <p:spPr>
          <a:xfrm>
            <a:off x="11125200" y="457200"/>
            <a:ext cx="1066800" cy="471488"/>
          </a:xfrm>
        </p:spPr>
        <p:txBody>
          <a:bodyPr/>
          <a:lstStyle/>
          <a:p>
            <a:fld id="{48F63A3B-78C7-47BE-AE5E-E10140E04643}" type="slidenum">
              <a:rPr lang="en-US" smtClean="0"/>
              <a:pPr/>
              <a:t>4</a:t>
            </a:fld>
            <a:endParaRPr lang="en-US" dirty="0"/>
          </a:p>
        </p:txBody>
      </p:sp>
      <p:pic>
        <p:nvPicPr>
          <p:cNvPr id="2058" name="Picture 10" descr="6,566 Nurse Checking Blood Pressure Illustrations - Free in SVG, PNG ...">
            <a:extLst>
              <a:ext uri="{FF2B5EF4-FFF2-40B4-BE49-F238E27FC236}">
                <a16:creationId xmlns:a16="http://schemas.microsoft.com/office/drawing/2014/main" id="{0BBE0FA4-968B-A7C9-947A-84C648719114}"/>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l="9088" r="9088"/>
          <a:stretch>
            <a:fillRect/>
          </a:stretch>
        </p:blipFill>
        <p:spPr bwMode="auto">
          <a:xfrm>
            <a:off x="6772037" y="411163"/>
            <a:ext cx="4986576" cy="406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1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barn(inVertical)">
                                      <p:cBhvr>
                                        <p:cTn id="7" dur="500"/>
                                        <p:tgtEl>
                                          <p:spTgt spid="205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1000"/>
                                        <p:tgtEl>
                                          <p:spTgt spid="5">
                                            <p:txEl>
                                              <p:pRg st="2" end="2"/>
                                            </p:txEl>
                                          </p:spTgt>
                                        </p:tgtEl>
                                      </p:cBhvr>
                                    </p:animEffect>
                                    <p:anim calcmode="lin" valueType="num">
                                      <p:cBhvr>
                                        <p:cTn id="2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693554"/>
            <a:ext cx="5259554" cy="939304"/>
          </a:xfrm>
        </p:spPr>
        <p:txBody>
          <a:bodyPr/>
          <a:lstStyle/>
          <a:p>
            <a:r>
              <a:rPr lang="en-US" dirty="0"/>
              <a:t>methodology</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836445" y="1951265"/>
            <a:ext cx="5670491" cy="4727121"/>
          </a:xfrm>
        </p:spPr>
        <p:txBody>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solve the problem of monitoring and displaying heart rate and body temperature the system must:</a:t>
            </a:r>
          </a:p>
          <a:p>
            <a:pPr marL="285750" marR="0" lvl="0" indent="-285750">
              <a:lnSpc>
                <a:spcPct val="115000"/>
              </a:lnSpc>
              <a:spcAft>
                <a:spcPts val="800"/>
              </a:spcAft>
              <a:buFont typeface="Wingdings" panose="05000000000000000000" pitchFamily="2" charset="2"/>
              <a:buChar char="Ø"/>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Measures Heart Rate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Using a heart rate sensor</a:t>
            </a:r>
          </a:p>
          <a:p>
            <a:pPr marR="0" lvl="0">
              <a:lnSpc>
                <a:spcPct val="115000"/>
              </a:lnSpc>
              <a:spcAft>
                <a:spcPts val="800"/>
              </a:spcAft>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Font typeface="Wingdings" panose="05000000000000000000" pitchFamily="2" charset="2"/>
              <a:buChar char="Ø"/>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Measures Body Temperature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Using a temperature sensor</a:t>
            </a:r>
          </a:p>
          <a:p>
            <a:pPr marR="0" lvl="0">
              <a:lnSpc>
                <a:spcPct val="115000"/>
              </a:lnSpc>
              <a:spcAft>
                <a:spcPts val="800"/>
              </a:spcAft>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Font typeface="Wingdings" panose="05000000000000000000" pitchFamily="2" charset="2"/>
              <a:buChar char="Ø"/>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Processes Sensor Data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Using a microcontroller</a:t>
            </a:r>
          </a:p>
          <a:p>
            <a:pPr marR="0" lvl="0">
              <a:lnSpc>
                <a:spcPct val="115000"/>
              </a:lnSpc>
              <a:spcAft>
                <a:spcPts val="800"/>
              </a:spcAft>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Font typeface="Wingdings" panose="05000000000000000000" pitchFamily="2" charset="2"/>
              <a:buChar char="Ø"/>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Displays the Data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On an appropriate screen</a:t>
            </a:r>
          </a:p>
          <a:p>
            <a:endParaRPr lang="en-US" dirty="0"/>
          </a:p>
        </p:txBody>
      </p:sp>
      <p:pic>
        <p:nvPicPr>
          <p:cNvPr id="3102" name="Picture 30" descr="Cliparts Research Methodology png images | PNGWing - Clip Art Library">
            <a:extLst>
              <a:ext uri="{FF2B5EF4-FFF2-40B4-BE49-F238E27FC236}">
                <a16:creationId xmlns:a16="http://schemas.microsoft.com/office/drawing/2014/main" id="{A1297559-A6F2-90FA-C14E-FEEBF0CCDEA2}"/>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t="14163" b="14163"/>
          <a:stretch>
            <a:fillRect/>
          </a:stretch>
        </p:blipFill>
        <p:spPr bwMode="auto">
          <a:xfrm>
            <a:off x="6738122" y="1951265"/>
            <a:ext cx="434498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92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102"/>
                                        </p:tgtEl>
                                        <p:attrNameLst>
                                          <p:attrName>style.visibility</p:attrName>
                                        </p:attrNameLst>
                                      </p:cBhvr>
                                      <p:to>
                                        <p:strVal val="visible"/>
                                      </p:to>
                                    </p:set>
                                    <p:animEffect transition="in" filter="circle(in)">
                                      <p:cBhvr>
                                        <p:cTn id="7" dur="2000"/>
                                        <p:tgtEl>
                                          <p:spTgt spid="310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1000"/>
                                        <p:tgtEl>
                                          <p:spTgt spid="3">
                                            <p:txEl>
                                              <p:pRg st="7" end="7"/>
                                            </p:txEl>
                                          </p:spTgt>
                                        </p:tgtEl>
                                      </p:cBhvr>
                                    </p:animEffect>
                                    <p:anim calcmode="lin" valueType="num">
                                      <p:cBhvr>
                                        <p:cTn id="4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BDEF-5040-DD2B-808E-2301FF9C45EF}"/>
              </a:ext>
            </a:extLst>
          </p:cNvPr>
          <p:cNvSpPr>
            <a:spLocks noGrp="1"/>
          </p:cNvSpPr>
          <p:nvPr>
            <p:ph type="title"/>
          </p:nvPr>
        </p:nvSpPr>
        <p:spPr>
          <a:xfrm>
            <a:off x="914399" y="843090"/>
            <a:ext cx="6219570" cy="1068087"/>
          </a:xfrm>
        </p:spPr>
        <p:txBody>
          <a:bodyPr/>
          <a:lstStyle/>
          <a:p>
            <a:r>
              <a:rPr lang="en-US" dirty="0"/>
              <a:t> </a:t>
            </a:r>
          </a:p>
        </p:txBody>
      </p:sp>
      <p:sp>
        <p:nvSpPr>
          <p:cNvPr id="3" name="Content Placeholder 2">
            <a:extLst>
              <a:ext uri="{FF2B5EF4-FFF2-40B4-BE49-F238E27FC236}">
                <a16:creationId xmlns:a16="http://schemas.microsoft.com/office/drawing/2014/main" id="{F6700054-1F6F-8F67-85F6-AC8C72B778F2}"/>
              </a:ext>
            </a:extLst>
          </p:cNvPr>
          <p:cNvSpPr>
            <a:spLocks noGrp="1"/>
          </p:cNvSpPr>
          <p:nvPr>
            <p:ph idx="1"/>
          </p:nvPr>
        </p:nvSpPr>
        <p:spPr>
          <a:xfrm>
            <a:off x="6096000" y="530053"/>
            <a:ext cx="5544065" cy="5784638"/>
          </a:xfrm>
        </p:spPr>
        <p:txBody>
          <a:bodyPr>
            <a:normAutofit fontScale="32500" lnSpcReduction="20000"/>
          </a:bodyPr>
          <a:lstStyle/>
          <a:p>
            <a:pPr marR="0" lvl="0">
              <a:lnSpc>
                <a:spcPct val="115000"/>
              </a:lnSpc>
              <a:spcAft>
                <a:spcPts val="800"/>
              </a:spcAft>
              <a:buSzPts val="1000"/>
              <a:tabLst>
                <a:tab pos="457200" algn="l"/>
              </a:tabLst>
            </a:pPr>
            <a:r>
              <a:rPr lang="en-US" sz="5900" kern="100" dirty="0">
                <a:ea typeface="Aptos" panose="020B0004020202020204" pitchFamily="34" charset="0"/>
                <a:cs typeface="Times New Roman" panose="02020603050405020304" pitchFamily="18" charset="0"/>
              </a:rPr>
              <a:t>The following are components carefully selected for this project:</a:t>
            </a:r>
          </a:p>
          <a:p>
            <a:pPr marR="0" lvl="0">
              <a:lnSpc>
                <a:spcPct val="115000"/>
              </a:lnSpc>
              <a:spcAft>
                <a:spcPts val="800"/>
              </a:spcAft>
              <a:buSzPts val="1000"/>
              <a:tabLst>
                <a:tab pos="457200" algn="l"/>
              </a:tabLst>
            </a:pPr>
            <a:r>
              <a:rPr lang="en-US" sz="5900" b="1" kern="100" dirty="0">
                <a:ea typeface="Aptos" panose="020B0004020202020204" pitchFamily="34" charset="0"/>
                <a:cs typeface="Times New Roman" panose="02020603050405020304" pitchFamily="18" charset="0"/>
              </a:rPr>
              <a:t>Heart rate sensor, LM35 temperature sensor, microcontroller,  Arduino Uno, 500ohms Potentiometer </a:t>
            </a:r>
            <a:r>
              <a:rPr lang="en-US" sz="5900" kern="100" dirty="0">
                <a:ea typeface="Aptos" panose="020B0004020202020204" pitchFamily="34" charset="0"/>
                <a:cs typeface="Times New Roman" panose="02020603050405020304" pitchFamily="18" charset="0"/>
              </a:rPr>
              <a:t>and an </a:t>
            </a:r>
            <a:r>
              <a:rPr lang="en-US" sz="5900" b="1" kern="100" dirty="0">
                <a:ea typeface="Aptos" panose="020B0004020202020204" pitchFamily="34" charset="0"/>
                <a:cs typeface="Times New Roman" panose="02020603050405020304" pitchFamily="18" charset="0"/>
              </a:rPr>
              <a:t>LM044 20x4  Alpha Numeric</a:t>
            </a:r>
            <a:r>
              <a:rPr lang="en-US" sz="5900" kern="100" dirty="0">
                <a:ea typeface="Aptos" panose="020B0004020202020204" pitchFamily="34" charset="0"/>
                <a:cs typeface="Times New Roman" panose="02020603050405020304" pitchFamily="18" charset="0"/>
              </a:rPr>
              <a:t> </a:t>
            </a:r>
            <a:r>
              <a:rPr lang="en-US" sz="5900" b="1" kern="100" dirty="0">
                <a:ea typeface="Aptos" panose="020B0004020202020204" pitchFamily="34" charset="0"/>
                <a:cs typeface="Times New Roman" panose="02020603050405020304" pitchFamily="18" charset="0"/>
              </a:rPr>
              <a:t>LCD.   </a:t>
            </a:r>
          </a:p>
          <a:p>
            <a:pPr marR="0" lvl="0">
              <a:lnSpc>
                <a:spcPct val="115000"/>
              </a:lnSpc>
              <a:spcAft>
                <a:spcPts val="800"/>
              </a:spcAft>
              <a:buSzPts val="1000"/>
              <a:tabLst>
                <a:tab pos="457200" algn="l"/>
              </a:tabLst>
            </a:pPr>
            <a:endParaRPr lang="en-US" sz="5900" b="1" kern="100" dirty="0">
              <a:ea typeface="Aptos" panose="020B0004020202020204" pitchFamily="34" charset="0"/>
              <a:cs typeface="Times New Roman" panose="02020603050405020304" pitchFamily="18" charset="0"/>
            </a:endParaRPr>
          </a:p>
          <a:p>
            <a:pPr marR="0" lvl="0">
              <a:lnSpc>
                <a:spcPct val="115000"/>
              </a:lnSpc>
              <a:spcAft>
                <a:spcPts val="800"/>
              </a:spcAft>
              <a:buSzPts val="1000"/>
              <a:tabLst>
                <a:tab pos="457200" algn="l"/>
              </a:tabLst>
            </a:pPr>
            <a:endParaRPr lang="en-US" sz="5900" b="1" kern="100" dirty="0">
              <a:ea typeface="Aptos" panose="020B0004020202020204" pitchFamily="34" charset="0"/>
              <a:cs typeface="Times New Roman" panose="02020603050405020304" pitchFamily="18" charset="0"/>
            </a:endParaRPr>
          </a:p>
          <a:p>
            <a:pPr marR="0" lvl="0">
              <a:lnSpc>
                <a:spcPct val="115000"/>
              </a:lnSpc>
              <a:spcAft>
                <a:spcPts val="800"/>
              </a:spcAft>
              <a:buSzPts val="1000"/>
              <a:tabLst>
                <a:tab pos="457200" algn="l"/>
              </a:tabLst>
            </a:pPr>
            <a:r>
              <a:rPr lang="en-US" sz="5900" b="1" kern="100" dirty="0">
                <a:ea typeface="Aptos" panose="020B0004020202020204" pitchFamily="34" charset="0"/>
                <a:cs typeface="Times New Roman" panose="02020603050405020304" pitchFamily="18" charset="0"/>
              </a:rPr>
              <a:t>Arduino Hardware Connections:</a:t>
            </a:r>
          </a:p>
          <a:p>
            <a:pPr marR="0" lvl="0">
              <a:lnSpc>
                <a:spcPct val="115000"/>
              </a:lnSpc>
              <a:spcAft>
                <a:spcPts val="800"/>
              </a:spcAft>
              <a:buSzPts val="1000"/>
              <a:tabLst>
                <a:tab pos="457200" algn="l"/>
              </a:tabLst>
            </a:pPr>
            <a:r>
              <a:rPr lang="en-US" sz="5900" kern="100" dirty="0">
                <a:ea typeface="Aptos" panose="020B0004020202020204" pitchFamily="34" charset="0"/>
                <a:cs typeface="Times New Roman" panose="02020603050405020304" pitchFamily="18" charset="0"/>
              </a:rPr>
              <a:t>With the help of a software called Proteus </a:t>
            </a:r>
          </a:p>
          <a:p>
            <a:pPr marR="0" lvl="0">
              <a:lnSpc>
                <a:spcPct val="115000"/>
              </a:lnSpc>
              <a:spcAft>
                <a:spcPts val="800"/>
              </a:spcAft>
              <a:buSzPts val="1000"/>
              <a:tabLst>
                <a:tab pos="457200" algn="l"/>
              </a:tabLst>
            </a:pPr>
            <a:r>
              <a:rPr lang="en-US" sz="5900" b="1" kern="100" dirty="0">
                <a:ea typeface="Aptos" panose="020B0004020202020204" pitchFamily="34" charset="0"/>
                <a:cs typeface="Times New Roman" panose="02020603050405020304" pitchFamily="18" charset="0"/>
              </a:rPr>
              <a:t> </a:t>
            </a:r>
            <a:r>
              <a:rPr lang="en-US" sz="5900" kern="100" dirty="0">
                <a:ea typeface="Aptos" panose="020B0004020202020204" pitchFamily="34" charset="0"/>
                <a:cs typeface="Times New Roman" panose="02020603050405020304" pitchFamily="18" charset="0"/>
              </a:rPr>
              <a:t>Attach the pulse sensor and temperature sensor to the Arduino, connect the LCD/OLED display via I2C/SPI, and power supply through the 5V and GND pins.</a:t>
            </a:r>
            <a:endParaRPr lang="en-US" sz="5900" b="1" kern="100" dirty="0">
              <a:ea typeface="Aptos" panose="020B0004020202020204" pitchFamily="34" charset="0"/>
              <a:cs typeface="Times New Roman" panose="02020603050405020304" pitchFamily="18" charset="0"/>
            </a:endParaRPr>
          </a:p>
          <a:p>
            <a:pPr marR="0" lvl="0">
              <a:lnSpc>
                <a:spcPct val="115000"/>
              </a:lnSpc>
              <a:spcAft>
                <a:spcPts val="800"/>
              </a:spcAft>
              <a:buSzPts val="1000"/>
              <a:tabLst>
                <a:tab pos="457200" algn="l"/>
              </a:tabLst>
            </a:pPr>
            <a:endParaRPr lang="en-US" sz="3400" b="1" kern="100" dirty="0">
              <a:ea typeface="Aptos" panose="020B0004020202020204" pitchFamily="34" charset="0"/>
              <a:cs typeface="Times New Roman" panose="02020603050405020304" pitchFamily="18" charset="0"/>
            </a:endParaRPr>
          </a:p>
          <a:p>
            <a:pPr marR="0" lvl="0">
              <a:lnSpc>
                <a:spcPct val="115000"/>
              </a:lnSpc>
              <a:spcAft>
                <a:spcPts val="800"/>
              </a:spcAft>
              <a:buSzPts val="1000"/>
              <a:tabLst>
                <a:tab pos="457200" algn="l"/>
              </a:tabLst>
            </a:pPr>
            <a:endParaRPr lang="en-US" sz="5900" b="1" kern="100" dirty="0">
              <a:ea typeface="Aptos" panose="020B0004020202020204" pitchFamily="34" charset="0"/>
              <a:cs typeface="Times New Roman" panose="02020603050405020304" pitchFamily="18" charset="0"/>
            </a:endParaRPr>
          </a:p>
          <a:p>
            <a:pPr marR="0" lvl="0">
              <a:lnSpc>
                <a:spcPct val="115000"/>
              </a:lnSpc>
              <a:spcAft>
                <a:spcPts val="800"/>
              </a:spcAft>
              <a:buSzPts val="1000"/>
              <a:tabLst>
                <a:tab pos="457200" algn="l"/>
              </a:tabLst>
            </a:pPr>
            <a:r>
              <a:rPr lang="en-US" b="1" kern="100" dirty="0">
                <a:ea typeface="Aptos" panose="020B0004020202020204" pitchFamily="34" charset="0"/>
                <a:cs typeface="Times New Roman" panose="02020603050405020304" pitchFamily="18" charset="0"/>
              </a:rPr>
              <a:t> </a:t>
            </a:r>
          </a:p>
          <a:p>
            <a:pPr marR="0" lvl="0">
              <a:lnSpc>
                <a:spcPct val="115000"/>
              </a:lnSpc>
              <a:spcAft>
                <a:spcPts val="800"/>
              </a:spcAft>
              <a:buSzPts val="1000"/>
              <a:tabLst>
                <a:tab pos="457200" algn="l"/>
              </a:tabLst>
            </a:pPr>
            <a:endParaRPr lang="en-US" kern="100" dirty="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Wingdings" panose="05000000000000000000" pitchFamily="2" charset="2"/>
              <a:buChar char="Ø"/>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4110" name="Picture 14" descr="Free Question Mark Images, Download Free Question Mark Images png ...">
            <a:extLst>
              <a:ext uri="{FF2B5EF4-FFF2-40B4-BE49-F238E27FC236}">
                <a16:creationId xmlns:a16="http://schemas.microsoft.com/office/drawing/2014/main" id="{AC1B4FCC-DEA0-5923-F045-4A36A5930B8B}"/>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t="10541" b="10541"/>
          <a:stretch>
            <a:fillRect/>
          </a:stretch>
        </p:blipFill>
        <p:spPr bwMode="auto">
          <a:xfrm>
            <a:off x="379368" y="1581665"/>
            <a:ext cx="4880449" cy="385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315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ECCE-C6AA-165D-F86D-043D2F11A961}"/>
              </a:ext>
            </a:extLst>
          </p:cNvPr>
          <p:cNvSpPr>
            <a:spLocks noGrp="1"/>
          </p:cNvSpPr>
          <p:nvPr>
            <p:ph type="title"/>
          </p:nvPr>
        </p:nvSpPr>
        <p:spPr>
          <a:xfrm>
            <a:off x="3312283" y="667284"/>
            <a:ext cx="8187739" cy="881430"/>
          </a:xfrm>
        </p:spPr>
        <p:txBody>
          <a:bodyPr/>
          <a:lstStyle/>
          <a:p>
            <a:r>
              <a:rPr lang="en-US" dirty="0"/>
              <a:t>DETAILED OVERVIEW OF CODE</a:t>
            </a:r>
          </a:p>
        </p:txBody>
      </p:sp>
      <p:sp>
        <p:nvSpPr>
          <p:cNvPr id="9" name="Content Placeholder 8">
            <a:extLst>
              <a:ext uri="{FF2B5EF4-FFF2-40B4-BE49-F238E27FC236}">
                <a16:creationId xmlns:a16="http://schemas.microsoft.com/office/drawing/2014/main" id="{36CA07FC-8E4A-8087-B641-327F9394606F}"/>
              </a:ext>
            </a:extLst>
          </p:cNvPr>
          <p:cNvSpPr>
            <a:spLocks noGrp="1"/>
          </p:cNvSpPr>
          <p:nvPr>
            <p:ph sz="half" idx="2"/>
          </p:nvPr>
        </p:nvSpPr>
        <p:spPr>
          <a:xfrm>
            <a:off x="3312283" y="1894334"/>
            <a:ext cx="7825274" cy="4852455"/>
          </a:xfrm>
        </p:spPr>
        <p:txBody>
          <a:bodyPr>
            <a:normAutofit fontScale="85000" lnSpcReduction="20000"/>
          </a:bodyPr>
          <a:lstStyle/>
          <a:p>
            <a:pPr marL="0" indent="0">
              <a:buNone/>
            </a:pPr>
            <a:r>
              <a:rPr lang="en-US" dirty="0"/>
              <a:t>#include &lt;</a:t>
            </a:r>
            <a:r>
              <a:rPr lang="en-US" dirty="0" err="1"/>
              <a:t>LiquidCrystal.h</a:t>
            </a:r>
            <a:r>
              <a:rPr lang="en-US" dirty="0"/>
              <a:t>&gt;</a:t>
            </a:r>
          </a:p>
          <a:p>
            <a:pPr marL="0" indent="0">
              <a:buNone/>
            </a:pPr>
            <a:r>
              <a:rPr lang="en-US" dirty="0"/>
              <a:t>#include &lt;</a:t>
            </a:r>
            <a:r>
              <a:rPr lang="en-US" dirty="0" err="1"/>
              <a:t>TimerOne.h</a:t>
            </a:r>
            <a:r>
              <a:rPr lang="en-US" dirty="0"/>
              <a:t>&gt;</a:t>
            </a:r>
          </a:p>
          <a:p>
            <a:pPr marL="0" indent="0">
              <a:buNone/>
            </a:pPr>
            <a:endParaRPr lang="en-US" dirty="0"/>
          </a:p>
          <a:p>
            <a:pPr marL="0" indent="0">
              <a:buNone/>
            </a:pPr>
            <a:r>
              <a:rPr lang="en-US" dirty="0"/>
              <a:t>// Initialize LCD with pin configuration</a:t>
            </a:r>
          </a:p>
          <a:p>
            <a:pPr marL="0" indent="0">
              <a:buNone/>
            </a:pPr>
            <a:r>
              <a:rPr lang="en-US" dirty="0" err="1"/>
              <a:t>LiquidCrystal</a:t>
            </a:r>
            <a:r>
              <a:rPr lang="en-US" dirty="0"/>
              <a:t> lcd(13, 12, 11, 10, 9, 8);</a:t>
            </a:r>
          </a:p>
          <a:p>
            <a:pPr marL="0" indent="0">
              <a:buNone/>
            </a:pPr>
            <a:endParaRPr lang="en-US" dirty="0"/>
          </a:p>
          <a:p>
            <a:pPr marL="0" indent="0">
              <a:buNone/>
            </a:pPr>
            <a:r>
              <a:rPr lang="en-US" dirty="0"/>
              <a:t>// Define pin assignments</a:t>
            </a:r>
          </a:p>
          <a:p>
            <a:pPr marL="0" indent="0">
              <a:buNone/>
            </a:pPr>
            <a:r>
              <a:rPr lang="en-US" dirty="0"/>
              <a:t>const int PULSE_PIN = 4, BUTTON_PIN = 2, TEMP_PIN = A1;</a:t>
            </a:r>
          </a:p>
          <a:p>
            <a:pPr marL="0" indent="0">
              <a:buNone/>
            </a:pPr>
            <a:endParaRPr lang="en-US" dirty="0"/>
          </a:p>
          <a:p>
            <a:pPr marL="0" indent="0">
              <a:buNone/>
            </a:pPr>
            <a:r>
              <a:rPr lang="en-US" dirty="0"/>
              <a:t>// Global variables for measurements</a:t>
            </a:r>
          </a:p>
          <a:p>
            <a:pPr marL="0" indent="0">
              <a:buNone/>
            </a:pPr>
            <a:r>
              <a:rPr lang="en-US" dirty="0"/>
              <a:t>int </a:t>
            </a:r>
            <a:r>
              <a:rPr lang="en-US" dirty="0" err="1"/>
              <a:t>pulseCount</a:t>
            </a:r>
            <a:r>
              <a:rPr lang="en-US" dirty="0"/>
              <a:t> = 0, </a:t>
            </a:r>
            <a:r>
              <a:rPr lang="en-US" dirty="0" err="1"/>
              <a:t>heartRate</a:t>
            </a:r>
            <a:r>
              <a:rPr lang="en-US" dirty="0"/>
              <a:t> = 0, </a:t>
            </a:r>
            <a:r>
              <a:rPr lang="en-US" dirty="0" err="1"/>
              <a:t>elapsedSec</a:t>
            </a:r>
            <a:r>
              <a:rPr lang="en-US" dirty="0"/>
              <a:t> = 0, </a:t>
            </a:r>
            <a:r>
              <a:rPr lang="en-US" dirty="0" err="1"/>
              <a:t>dotStep</a:t>
            </a:r>
            <a:r>
              <a:rPr lang="en-US" dirty="0"/>
              <a:t> = 0;</a:t>
            </a:r>
          </a:p>
          <a:p>
            <a:pPr marL="0" indent="0">
              <a:buNone/>
            </a:pPr>
            <a:r>
              <a:rPr lang="en-US" dirty="0"/>
              <a:t>float temperature = 0;</a:t>
            </a:r>
          </a:p>
          <a:p>
            <a:pPr marL="0" indent="0">
              <a:buNone/>
            </a:pPr>
            <a:r>
              <a:rPr lang="en-US" dirty="0"/>
              <a:t>bool measuring = false;</a:t>
            </a:r>
          </a:p>
          <a:p>
            <a:pPr marL="0" indent="0">
              <a:buNone/>
            </a:pPr>
            <a:r>
              <a:rPr lang="en-US" dirty="0"/>
              <a:t>unsigned long </a:t>
            </a:r>
            <a:r>
              <a:rPr lang="en-US" dirty="0" err="1"/>
              <a:t>lastDotTime</a:t>
            </a:r>
            <a:r>
              <a:rPr lang="en-US" dirty="0"/>
              <a:t> = 0;</a:t>
            </a:r>
          </a:p>
          <a:p>
            <a:pPr marL="0" indent="0">
              <a:buNone/>
            </a:pPr>
            <a:r>
              <a:rPr lang="en-US" dirty="0"/>
              <a:t>int </a:t>
            </a:r>
            <a:r>
              <a:rPr lang="en-US" dirty="0" err="1"/>
              <a:t>HBCheck</a:t>
            </a:r>
            <a:r>
              <a:rPr lang="en-US" dirty="0"/>
              <a:t> = 0; // Tracks heartbeat detection state</a:t>
            </a:r>
          </a:p>
          <a:p>
            <a:pPr marL="0" indent="0">
              <a:buNone/>
            </a:pPr>
            <a:endParaRPr lang="en-US" dirty="0"/>
          </a:p>
        </p:txBody>
      </p:sp>
    </p:spTree>
    <p:extLst>
      <p:ext uri="{BB962C8B-B14F-4D97-AF65-F5344CB8AC3E}">
        <p14:creationId xmlns:p14="http://schemas.microsoft.com/office/powerpoint/2010/main" val="38979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A63654-17A1-D8F3-47C6-2423D45C557E}"/>
              </a:ext>
            </a:extLst>
          </p:cNvPr>
          <p:cNvSpPr>
            <a:spLocks noGrp="1"/>
          </p:cNvSpPr>
          <p:nvPr>
            <p:ph type="title"/>
          </p:nvPr>
        </p:nvSpPr>
        <p:spPr>
          <a:xfrm>
            <a:off x="3353473" y="692943"/>
            <a:ext cx="8072553" cy="994164"/>
          </a:xfrm>
        </p:spPr>
        <p:txBody>
          <a:bodyPr/>
          <a:lstStyle/>
          <a:p>
            <a:r>
              <a:rPr lang="en-US" dirty="0"/>
              <a:t>Detailed overview of code</a:t>
            </a:r>
          </a:p>
        </p:txBody>
      </p:sp>
      <p:sp>
        <p:nvSpPr>
          <p:cNvPr id="7" name="Content Placeholder 6">
            <a:extLst>
              <a:ext uri="{FF2B5EF4-FFF2-40B4-BE49-F238E27FC236}">
                <a16:creationId xmlns:a16="http://schemas.microsoft.com/office/drawing/2014/main" id="{10648CFD-E316-66CC-1706-00EDD0E9ECF3}"/>
              </a:ext>
            </a:extLst>
          </p:cNvPr>
          <p:cNvSpPr>
            <a:spLocks noGrp="1"/>
          </p:cNvSpPr>
          <p:nvPr>
            <p:ph sz="half" idx="2"/>
          </p:nvPr>
        </p:nvSpPr>
        <p:spPr>
          <a:xfrm>
            <a:off x="3460564" y="1922851"/>
            <a:ext cx="7965461" cy="4477950"/>
          </a:xfrm>
        </p:spPr>
        <p:txBody>
          <a:bodyPr>
            <a:normAutofit/>
          </a:bodyPr>
          <a:lstStyle/>
          <a:p>
            <a:pPr marL="0" indent="0">
              <a:buNone/>
            </a:pPr>
            <a:r>
              <a:rPr lang="en-US" sz="1600" dirty="0"/>
              <a:t>void setup() {</a:t>
            </a:r>
          </a:p>
          <a:p>
            <a:pPr marL="0" indent="0">
              <a:buNone/>
            </a:pPr>
            <a:r>
              <a:rPr lang="en-US" sz="1600" dirty="0"/>
              <a:t>  </a:t>
            </a:r>
            <a:r>
              <a:rPr lang="en-US" sz="1600" dirty="0" err="1"/>
              <a:t>pinMode</a:t>
            </a:r>
            <a:r>
              <a:rPr lang="en-US" sz="1600" dirty="0"/>
              <a:t>(PULSE_PIN, INPUT);</a:t>
            </a:r>
          </a:p>
          <a:p>
            <a:pPr marL="0" indent="0">
              <a:buNone/>
            </a:pPr>
            <a:r>
              <a:rPr lang="en-US" sz="1600" dirty="0"/>
              <a:t>  </a:t>
            </a:r>
            <a:r>
              <a:rPr lang="en-US" sz="1600" dirty="0" err="1"/>
              <a:t>pinMode</a:t>
            </a:r>
            <a:r>
              <a:rPr lang="en-US" sz="1600" dirty="0"/>
              <a:t>(BUTTON_PIN, INPUT_PULLUP);</a:t>
            </a:r>
          </a:p>
          <a:p>
            <a:pPr marL="0" indent="0">
              <a:buNone/>
            </a:pPr>
            <a:r>
              <a:rPr lang="en-US" sz="1600" dirty="0"/>
              <a:t>  </a:t>
            </a:r>
            <a:r>
              <a:rPr lang="en-US" sz="1600" dirty="0" err="1"/>
              <a:t>lcd.begin</a:t>
            </a:r>
            <a:r>
              <a:rPr lang="en-US" sz="1600" dirty="0"/>
              <a:t>(20, 4); // Initialize 20x4 LCD display</a:t>
            </a:r>
          </a:p>
          <a:p>
            <a:pPr marL="0" indent="0">
              <a:buNone/>
            </a:pPr>
            <a:endParaRPr lang="en-US" sz="1600" dirty="0"/>
          </a:p>
          <a:p>
            <a:pPr marL="0" indent="0">
              <a:buNone/>
            </a:pPr>
            <a:r>
              <a:rPr lang="en-US" sz="1600" dirty="0"/>
              <a:t>  // Configure Timer1 to trigger every 0.8 seconds</a:t>
            </a:r>
          </a:p>
          <a:p>
            <a:pPr marL="0" indent="0">
              <a:buNone/>
            </a:pPr>
            <a:r>
              <a:rPr lang="en-US" sz="1600" dirty="0"/>
              <a:t>  Timer1.initialize(800000);</a:t>
            </a:r>
          </a:p>
          <a:p>
            <a:pPr marL="0" indent="0">
              <a:buNone/>
            </a:pPr>
            <a:r>
              <a:rPr lang="en-US" sz="1600" dirty="0"/>
              <a:t>  Timer1.attachInterrupt([] {</a:t>
            </a:r>
          </a:p>
          <a:p>
            <a:pPr marL="0" indent="0">
              <a:buNone/>
            </a:pPr>
            <a:r>
              <a:rPr lang="en-US" sz="1600" dirty="0"/>
              <a:t>    if (measuring &amp;&amp; ++</a:t>
            </a:r>
            <a:r>
              <a:rPr lang="en-US" sz="1600" dirty="0" err="1"/>
              <a:t>elapsedSec</a:t>
            </a:r>
            <a:r>
              <a:rPr lang="en-US" sz="1600" dirty="0"/>
              <a:t> &gt;= 5) { // Stop measurement after 5 seconds</a:t>
            </a:r>
          </a:p>
          <a:p>
            <a:pPr marL="0" indent="0">
              <a:buNone/>
            </a:pPr>
            <a:r>
              <a:rPr lang="en-US" sz="1600" dirty="0"/>
              <a:t>      measuring = false;</a:t>
            </a:r>
          </a:p>
          <a:p>
            <a:pPr marL="0" indent="0">
              <a:buNone/>
            </a:pPr>
            <a:r>
              <a:rPr lang="en-US" sz="1600" dirty="0"/>
              <a:t>      </a:t>
            </a:r>
            <a:r>
              <a:rPr lang="en-US" sz="1600" dirty="0" err="1"/>
              <a:t>heartRate</a:t>
            </a:r>
            <a:r>
              <a:rPr lang="en-US" sz="1600" dirty="0"/>
              <a:t> = </a:t>
            </a:r>
            <a:r>
              <a:rPr lang="en-US" sz="1600" dirty="0" err="1"/>
              <a:t>pulseCount</a:t>
            </a:r>
            <a:r>
              <a:rPr lang="en-US" sz="1600" dirty="0"/>
              <a:t> * 12; // Convert pulse count to BPM</a:t>
            </a:r>
          </a:p>
        </p:txBody>
      </p:sp>
      <p:sp>
        <p:nvSpPr>
          <p:cNvPr id="3" name="Slide Number Placeholder 2">
            <a:extLst>
              <a:ext uri="{FF2B5EF4-FFF2-40B4-BE49-F238E27FC236}">
                <a16:creationId xmlns:a16="http://schemas.microsoft.com/office/drawing/2014/main" id="{C8A7C0F6-D832-B816-73F0-07A58435F1CA}"/>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203006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2689-DE16-8B20-3043-1F66E45D76EB}"/>
              </a:ext>
            </a:extLst>
          </p:cNvPr>
          <p:cNvSpPr>
            <a:spLocks noGrp="1"/>
          </p:cNvSpPr>
          <p:nvPr>
            <p:ph type="title"/>
          </p:nvPr>
        </p:nvSpPr>
        <p:spPr>
          <a:xfrm>
            <a:off x="3460565" y="1057274"/>
            <a:ext cx="8105359" cy="845667"/>
          </a:xfrm>
        </p:spPr>
        <p:txBody>
          <a:bodyPr/>
          <a:lstStyle/>
          <a:p>
            <a:r>
              <a:rPr lang="en-US" dirty="0"/>
              <a:t>Detailed overview of code</a:t>
            </a:r>
          </a:p>
        </p:txBody>
      </p:sp>
      <p:sp>
        <p:nvSpPr>
          <p:cNvPr id="3" name="Content Placeholder 2">
            <a:extLst>
              <a:ext uri="{FF2B5EF4-FFF2-40B4-BE49-F238E27FC236}">
                <a16:creationId xmlns:a16="http://schemas.microsoft.com/office/drawing/2014/main" id="{44BCE3D5-754F-BB64-E25B-04F4A7A37F72}"/>
              </a:ext>
            </a:extLst>
          </p:cNvPr>
          <p:cNvSpPr>
            <a:spLocks noGrp="1"/>
          </p:cNvSpPr>
          <p:nvPr>
            <p:ph sz="half" idx="2"/>
          </p:nvPr>
        </p:nvSpPr>
        <p:spPr>
          <a:xfrm>
            <a:off x="3460565" y="2303029"/>
            <a:ext cx="6834599" cy="4122264"/>
          </a:xfrm>
        </p:spPr>
        <p:txBody>
          <a:bodyPr>
            <a:normAutofit fontScale="77500" lnSpcReduction="20000"/>
          </a:bodyPr>
          <a:lstStyle/>
          <a:p>
            <a:pPr marL="0" indent="0">
              <a:buNone/>
            </a:pPr>
            <a:r>
              <a:rPr lang="en-US" dirty="0"/>
              <a:t> </a:t>
            </a:r>
            <a:r>
              <a:rPr lang="en-US" dirty="0" err="1"/>
              <a:t>lcd.clear</a:t>
            </a:r>
            <a:r>
              <a:rPr lang="en-US" dirty="0"/>
              <a:t>();</a:t>
            </a:r>
          </a:p>
          <a:p>
            <a:pPr marL="0" indent="0">
              <a:buNone/>
            </a:pPr>
            <a:r>
              <a:rPr lang="en-US" dirty="0"/>
              <a:t>      </a:t>
            </a:r>
            <a:r>
              <a:rPr lang="en-US" dirty="0" err="1"/>
              <a:t>lcd.setCursor</a:t>
            </a:r>
            <a:r>
              <a:rPr lang="en-US" dirty="0"/>
              <a:t>(0, 0);</a:t>
            </a:r>
          </a:p>
          <a:p>
            <a:pPr marL="0" indent="0">
              <a:buNone/>
            </a:pPr>
            <a:r>
              <a:rPr lang="en-US" dirty="0"/>
              <a:t>      </a:t>
            </a:r>
            <a:r>
              <a:rPr lang="en-US" dirty="0" err="1"/>
              <a:t>lcd.print</a:t>
            </a:r>
            <a:r>
              <a:rPr lang="en-US" dirty="0"/>
              <a:t>("Heart rate: "); </a:t>
            </a:r>
            <a:r>
              <a:rPr lang="en-US" dirty="0" err="1"/>
              <a:t>lcd.print</a:t>
            </a:r>
            <a:r>
              <a:rPr lang="en-US" dirty="0"/>
              <a:t>(</a:t>
            </a:r>
            <a:r>
              <a:rPr lang="en-US" dirty="0" err="1"/>
              <a:t>heartRate</a:t>
            </a:r>
            <a:r>
              <a:rPr lang="en-US" dirty="0"/>
              <a:t>); </a:t>
            </a:r>
            <a:r>
              <a:rPr lang="en-US" dirty="0" err="1"/>
              <a:t>lcd.print</a:t>
            </a:r>
            <a:r>
              <a:rPr lang="en-US" dirty="0"/>
              <a:t>(" BPM");</a:t>
            </a:r>
          </a:p>
          <a:p>
            <a:pPr marL="0" indent="0">
              <a:buNone/>
            </a:pPr>
            <a:r>
              <a:rPr lang="en-US" dirty="0"/>
              <a:t>      </a:t>
            </a:r>
            <a:r>
              <a:rPr lang="en-US" dirty="0" err="1"/>
              <a:t>lcd.setCursor</a:t>
            </a:r>
            <a:r>
              <a:rPr lang="en-US" dirty="0"/>
              <a:t>(0, 1);</a:t>
            </a:r>
          </a:p>
          <a:p>
            <a:pPr marL="0" indent="0">
              <a:buNone/>
            </a:pPr>
            <a:r>
              <a:rPr lang="en-US" dirty="0"/>
              <a:t>      </a:t>
            </a:r>
            <a:r>
              <a:rPr lang="en-US" dirty="0" err="1"/>
              <a:t>lcd.print</a:t>
            </a:r>
            <a:r>
              <a:rPr lang="en-US" dirty="0"/>
              <a:t>("Temp: "); </a:t>
            </a:r>
            <a:r>
              <a:rPr lang="en-US" dirty="0" err="1"/>
              <a:t>lcd.print</a:t>
            </a:r>
            <a:r>
              <a:rPr lang="en-US" dirty="0"/>
              <a:t>(temperature); </a:t>
            </a:r>
            <a:r>
              <a:rPr lang="en-US" dirty="0" err="1"/>
              <a:t>lcd.print</a:t>
            </a:r>
            <a:r>
              <a:rPr lang="en-US" dirty="0"/>
              <a:t>(" C");</a:t>
            </a:r>
          </a:p>
          <a:p>
            <a:pPr marL="0" indent="0">
              <a:buNone/>
            </a:pPr>
            <a:r>
              <a:rPr lang="en-US" dirty="0"/>
              <a:t>      </a:t>
            </a:r>
            <a:r>
              <a:rPr lang="en-US" dirty="0" err="1"/>
              <a:t>lcd.setCursor</a:t>
            </a:r>
            <a:r>
              <a:rPr lang="en-US" dirty="0"/>
              <a:t>(0, 2);  </a:t>
            </a:r>
          </a:p>
          <a:p>
            <a:pPr marL="0" indent="0">
              <a:buNone/>
            </a:pPr>
            <a:r>
              <a:rPr lang="en-US" dirty="0"/>
              <a:t>      </a:t>
            </a:r>
            <a:r>
              <a:rPr lang="en-US" dirty="0" err="1"/>
              <a:t>lcd.print</a:t>
            </a:r>
            <a:r>
              <a:rPr lang="en-US" dirty="0"/>
              <a:t>("Press button to");</a:t>
            </a:r>
          </a:p>
          <a:p>
            <a:pPr marL="0" indent="0">
              <a:buNone/>
            </a:pPr>
            <a:r>
              <a:rPr lang="en-US" dirty="0"/>
              <a:t>      </a:t>
            </a:r>
            <a:r>
              <a:rPr lang="en-US" dirty="0" err="1"/>
              <a:t>lcd.setCursor</a:t>
            </a:r>
            <a:r>
              <a:rPr lang="en-US" dirty="0"/>
              <a:t>(0, 3); </a:t>
            </a:r>
          </a:p>
          <a:p>
            <a:pPr marL="0" indent="0">
              <a:buNone/>
            </a:pPr>
            <a:r>
              <a:rPr lang="en-US" dirty="0"/>
              <a:t>      </a:t>
            </a:r>
            <a:r>
              <a:rPr lang="en-US" dirty="0" err="1"/>
              <a:t>lcd.print</a:t>
            </a:r>
            <a:r>
              <a:rPr lang="en-US" dirty="0"/>
              <a:t>("check again");</a:t>
            </a:r>
          </a:p>
          <a:p>
            <a:pPr marL="0" indent="0">
              <a:buNone/>
            </a:pPr>
            <a:r>
              <a:rPr lang="en-US" dirty="0"/>
              <a:t>    }</a:t>
            </a:r>
          </a:p>
          <a:p>
            <a:pPr marL="0" indent="0">
              <a:buNone/>
            </a:pPr>
            <a:r>
              <a:rPr lang="en-US" dirty="0"/>
              <a:t>  });</a:t>
            </a:r>
          </a:p>
          <a:p>
            <a:pPr marL="0" indent="0">
              <a:buNone/>
            </a:pPr>
            <a:endParaRPr lang="en-US" dirty="0"/>
          </a:p>
          <a:p>
            <a:pPr marL="0" indent="0">
              <a:buNone/>
            </a:pPr>
            <a:r>
              <a:rPr lang="en-US" dirty="0"/>
              <a:t>  </a:t>
            </a:r>
            <a:r>
              <a:rPr lang="en-US" dirty="0" err="1"/>
              <a:t>displayWelcome</a:t>
            </a:r>
            <a:r>
              <a:rPr lang="en-US" dirty="0"/>
              <a:t>(); // Show welcome message</a:t>
            </a:r>
          </a:p>
          <a:p>
            <a:pPr marL="0" indent="0">
              <a:buNone/>
            </a:pPr>
            <a:r>
              <a:rPr lang="en-US" dirty="0"/>
              <a:t>}</a:t>
            </a:r>
          </a:p>
        </p:txBody>
      </p:sp>
      <p:sp>
        <p:nvSpPr>
          <p:cNvPr id="4" name="Slide Number Placeholder 3">
            <a:extLst>
              <a:ext uri="{FF2B5EF4-FFF2-40B4-BE49-F238E27FC236}">
                <a16:creationId xmlns:a16="http://schemas.microsoft.com/office/drawing/2014/main" id="{DE224C47-0DFA-1CC6-1178-DF181A9464C5}"/>
              </a:ext>
            </a:extLst>
          </p:cNvPr>
          <p:cNvSpPr>
            <a:spLocks noGrp="1"/>
          </p:cNvSpPr>
          <p:nvPr>
            <p:ph type="sldNum" sz="quarter" idx="10"/>
          </p:nvPr>
        </p:nvSpPr>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2859003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{01C099B6-53EA-4AD1-99C1-68833C6C6B36}tf78438558_win32</Template>
  <TotalTime>8739</TotalTime>
  <Words>1383</Words>
  <Application>Microsoft Office PowerPoint</Application>
  <PresentationFormat>Widescreen</PresentationFormat>
  <Paragraphs>165</Paragraphs>
  <Slides>19</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Arial</vt:lpstr>
      <vt:lpstr>Arial Black</vt:lpstr>
      <vt:lpstr>Calibri</vt:lpstr>
      <vt:lpstr>Sabon Next LT</vt:lpstr>
      <vt:lpstr>Times New Roman</vt:lpstr>
      <vt:lpstr>Wingdings</vt:lpstr>
      <vt:lpstr>Custom</vt:lpstr>
      <vt:lpstr>MICROPROCESSORS GROUP 20 PROJECT WORK HEART RATE AND TEMPERATURE MONITORING SYSTEM</vt:lpstr>
      <vt:lpstr>GROUP MEMBERS</vt:lpstr>
      <vt:lpstr>TABLE OF CONTENTS</vt:lpstr>
      <vt:lpstr>Problem statement</vt:lpstr>
      <vt:lpstr>methodology</vt:lpstr>
      <vt:lpstr> </vt:lpstr>
      <vt:lpstr>DETAILED OVERVIEW OF CODE</vt:lpstr>
      <vt:lpstr>Detailed overview of code</vt:lpstr>
      <vt:lpstr>Detailed overview of code</vt:lpstr>
      <vt:lpstr>Detailed overview of code</vt:lpstr>
      <vt:lpstr>Detailed overview of code</vt:lpstr>
      <vt:lpstr>Detailed overview of code</vt:lpstr>
      <vt:lpstr>Detailed overview of code</vt:lpstr>
      <vt:lpstr>Schematic diagram</vt:lpstr>
      <vt:lpstr>Demonstration/simulation</vt:lpstr>
      <vt:lpstr>CHALLENGES &amp; IMPROVEMENTS</vt:lpstr>
      <vt:lpstr>Some refrences </vt:lpstr>
      <vt:lpstr>     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Odelia Ole Sena OCANSAH</dc:creator>
  <cp:lastModifiedBy>Odelia Ole Sena OCANSAH</cp:lastModifiedBy>
  <cp:revision>15</cp:revision>
  <dcterms:created xsi:type="dcterms:W3CDTF">2025-03-22T15:11:36Z</dcterms:created>
  <dcterms:modified xsi:type="dcterms:W3CDTF">2025-03-28T19:10:54Z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